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Open Sans" panose="020B0606030504020204" pitchFamily="34" charset="0"/>
      <p:regular r:id="rId11"/>
    </p:embeddedFont>
    <p:embeddedFont>
      <p:font typeface="Open Sans Bold" panose="020B0806030504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2.svg"/><Relationship Id="rId7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Warmoder/Gunpowder-Grimoires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hyperlink" Target="https://drive.google.com/file/d/1IaPXr5fjEWqJKEzcN-u6D_59m_j7Etlu/view?usp=sharing" TargetMode="External"/><Relationship Id="rId4" Type="http://schemas.openxmlformats.org/officeDocument/2006/relationships/image" Target="../media/image21.jpe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80B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4854" cy="419398"/>
            </a:xfrm>
            <a:custGeom>
              <a:avLst/>
              <a:gdLst/>
              <a:ahLst/>
              <a:cxnLst/>
              <a:rect l="l" t="t" r="r" b="b"/>
              <a:pathLst>
                <a:path w="1154854" h="419398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BDFF00"/>
            </a:solidFill>
          </p:spPr>
          <p:txBody>
            <a:bodyPr/>
            <a:lstStyle/>
            <a:p>
              <a:endParaRPr lang="uk-UA" noProof="1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uk-UA" noProof="1"/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16910332" y="8971"/>
            <a:ext cx="1409712" cy="1391770"/>
          </a:xfrm>
          <a:custGeom>
            <a:avLst/>
            <a:gdLst/>
            <a:ahLst/>
            <a:cxnLst/>
            <a:rect l="l" t="t" r="r" b="b"/>
            <a:pathLst>
              <a:path w="1409712" h="1391770">
                <a:moveTo>
                  <a:pt x="0" y="0"/>
                </a:moveTo>
                <a:lnTo>
                  <a:pt x="1409712" y="0"/>
                </a:lnTo>
                <a:lnTo>
                  <a:pt x="1409712" y="1391770"/>
                </a:lnTo>
                <a:lnTo>
                  <a:pt x="0" y="1391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6" name="TextBox 6"/>
          <p:cNvSpPr txBox="1"/>
          <p:nvPr/>
        </p:nvSpPr>
        <p:spPr>
          <a:xfrm>
            <a:off x="1653598" y="1663699"/>
            <a:ext cx="14698839" cy="3590727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uk-UA" sz="11000" b="1" noProof="1">
                <a:solidFill>
                  <a:srgbClr val="BDFF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GUNPOWDER &amp; GRIMOIRES</a:t>
            </a:r>
          </a:p>
        </p:txBody>
      </p:sp>
      <p:sp>
        <p:nvSpPr>
          <p:cNvPr id="7" name="Freeform 7"/>
          <p:cNvSpPr/>
          <p:nvPr/>
        </p:nvSpPr>
        <p:spPr>
          <a:xfrm>
            <a:off x="1067683" y="1363539"/>
            <a:ext cx="3184279" cy="1933726"/>
          </a:xfrm>
          <a:custGeom>
            <a:avLst/>
            <a:gdLst/>
            <a:ahLst/>
            <a:cxnLst/>
            <a:rect l="l" t="t" r="r" b="b"/>
            <a:pathLst>
              <a:path w="3184279" h="1933726">
                <a:moveTo>
                  <a:pt x="0" y="0"/>
                </a:moveTo>
                <a:lnTo>
                  <a:pt x="3184278" y="0"/>
                </a:lnTo>
                <a:lnTo>
                  <a:pt x="3184278" y="1933726"/>
                </a:lnTo>
                <a:lnTo>
                  <a:pt x="0" y="1933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8" name="Freeform 8"/>
          <p:cNvSpPr/>
          <p:nvPr/>
        </p:nvSpPr>
        <p:spPr>
          <a:xfrm flipH="1" flipV="1">
            <a:off x="14075021" y="6781698"/>
            <a:ext cx="3184279" cy="1933726"/>
          </a:xfrm>
          <a:custGeom>
            <a:avLst/>
            <a:gdLst/>
            <a:ahLst/>
            <a:cxnLst/>
            <a:rect l="l" t="t" r="r" b="b"/>
            <a:pathLst>
              <a:path w="3184279" h="1933726">
                <a:moveTo>
                  <a:pt x="3184279" y="1933725"/>
                </a:moveTo>
                <a:lnTo>
                  <a:pt x="0" y="1933725"/>
                </a:lnTo>
                <a:lnTo>
                  <a:pt x="0" y="0"/>
                </a:lnTo>
                <a:lnTo>
                  <a:pt x="3184279" y="0"/>
                </a:lnTo>
                <a:lnTo>
                  <a:pt x="3184279" y="193372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9" name="Freeform 9"/>
          <p:cNvSpPr/>
          <p:nvPr/>
        </p:nvSpPr>
        <p:spPr>
          <a:xfrm rot="-5400000">
            <a:off x="2274354" y="7779715"/>
            <a:ext cx="608518" cy="904554"/>
          </a:xfrm>
          <a:custGeom>
            <a:avLst/>
            <a:gdLst/>
            <a:ahLst/>
            <a:cxnLst/>
            <a:rect l="l" t="t" r="r" b="b"/>
            <a:pathLst>
              <a:path w="608518" h="904554">
                <a:moveTo>
                  <a:pt x="0" y="0"/>
                </a:moveTo>
                <a:lnTo>
                  <a:pt x="608518" y="0"/>
                </a:lnTo>
                <a:lnTo>
                  <a:pt x="608518" y="904553"/>
                </a:lnTo>
                <a:lnTo>
                  <a:pt x="0" y="9045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10" name="Freeform 10"/>
          <p:cNvSpPr/>
          <p:nvPr/>
        </p:nvSpPr>
        <p:spPr>
          <a:xfrm rot="-5400000">
            <a:off x="2757450" y="7779715"/>
            <a:ext cx="608518" cy="904554"/>
          </a:xfrm>
          <a:custGeom>
            <a:avLst/>
            <a:gdLst/>
            <a:ahLst/>
            <a:cxnLst/>
            <a:rect l="l" t="t" r="r" b="b"/>
            <a:pathLst>
              <a:path w="608518" h="904554">
                <a:moveTo>
                  <a:pt x="0" y="0"/>
                </a:moveTo>
                <a:lnTo>
                  <a:pt x="608518" y="0"/>
                </a:lnTo>
                <a:lnTo>
                  <a:pt x="608518" y="904553"/>
                </a:lnTo>
                <a:lnTo>
                  <a:pt x="0" y="9045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11" name="Freeform 11"/>
          <p:cNvSpPr/>
          <p:nvPr/>
        </p:nvSpPr>
        <p:spPr>
          <a:xfrm rot="-5400000">
            <a:off x="3240546" y="7779715"/>
            <a:ext cx="608518" cy="904554"/>
          </a:xfrm>
          <a:custGeom>
            <a:avLst/>
            <a:gdLst/>
            <a:ahLst/>
            <a:cxnLst/>
            <a:rect l="l" t="t" r="r" b="b"/>
            <a:pathLst>
              <a:path w="608518" h="904554">
                <a:moveTo>
                  <a:pt x="0" y="0"/>
                </a:moveTo>
                <a:lnTo>
                  <a:pt x="608517" y="0"/>
                </a:lnTo>
                <a:lnTo>
                  <a:pt x="608517" y="904553"/>
                </a:lnTo>
                <a:lnTo>
                  <a:pt x="0" y="9045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12" name="Freeform 12"/>
          <p:cNvSpPr/>
          <p:nvPr/>
        </p:nvSpPr>
        <p:spPr>
          <a:xfrm rot="5400000">
            <a:off x="15203357" y="1423559"/>
            <a:ext cx="608518" cy="904554"/>
          </a:xfrm>
          <a:custGeom>
            <a:avLst/>
            <a:gdLst/>
            <a:ahLst/>
            <a:cxnLst/>
            <a:rect l="l" t="t" r="r" b="b"/>
            <a:pathLst>
              <a:path w="608518" h="904554">
                <a:moveTo>
                  <a:pt x="0" y="0"/>
                </a:moveTo>
                <a:lnTo>
                  <a:pt x="608518" y="0"/>
                </a:lnTo>
                <a:lnTo>
                  <a:pt x="608518" y="904554"/>
                </a:lnTo>
                <a:lnTo>
                  <a:pt x="0" y="9045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13" name="Freeform 13"/>
          <p:cNvSpPr/>
          <p:nvPr/>
        </p:nvSpPr>
        <p:spPr>
          <a:xfrm rot="5400000">
            <a:off x="14708057" y="1423559"/>
            <a:ext cx="608518" cy="904554"/>
          </a:xfrm>
          <a:custGeom>
            <a:avLst/>
            <a:gdLst/>
            <a:ahLst/>
            <a:cxnLst/>
            <a:rect l="l" t="t" r="r" b="b"/>
            <a:pathLst>
              <a:path w="608518" h="904554">
                <a:moveTo>
                  <a:pt x="0" y="0"/>
                </a:moveTo>
                <a:lnTo>
                  <a:pt x="608518" y="0"/>
                </a:lnTo>
                <a:lnTo>
                  <a:pt x="608518" y="904554"/>
                </a:lnTo>
                <a:lnTo>
                  <a:pt x="0" y="9045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14" name="Freeform 14"/>
          <p:cNvSpPr/>
          <p:nvPr/>
        </p:nvSpPr>
        <p:spPr>
          <a:xfrm rot="5400000">
            <a:off x="14255780" y="1423559"/>
            <a:ext cx="608518" cy="904554"/>
          </a:xfrm>
          <a:custGeom>
            <a:avLst/>
            <a:gdLst/>
            <a:ahLst/>
            <a:cxnLst/>
            <a:rect l="l" t="t" r="r" b="b"/>
            <a:pathLst>
              <a:path w="608518" h="904554">
                <a:moveTo>
                  <a:pt x="0" y="0"/>
                </a:moveTo>
                <a:lnTo>
                  <a:pt x="608518" y="0"/>
                </a:lnTo>
                <a:lnTo>
                  <a:pt x="608518" y="904554"/>
                </a:lnTo>
                <a:lnTo>
                  <a:pt x="0" y="9045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15" name="TextBox 15"/>
          <p:cNvSpPr txBox="1"/>
          <p:nvPr/>
        </p:nvSpPr>
        <p:spPr>
          <a:xfrm>
            <a:off x="887717" y="5746529"/>
            <a:ext cx="16230600" cy="2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uk-UA" sz="3600" b="1" noProof="1">
                <a:solidFill>
                  <a:srgbClr val="BDFF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ШВИДКІСНИЙ 2D TOP-DOWN ШУТЕР У ПОХМУРОМУ ФЕНТЕЗІЙНОМУ СВІТІ, ДЕ ВИ МИСЛИВЕЦЬ, ЩО ПОЄДНУЄ ПРИМІТИВНУ ВОГНЕПАЛЬНУ ЗБРОЮ З РУНІЧНОЮ МАГІЄЮ ТА АЛХІМІЧНИМИ ЕФЕКТАМИ.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80B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4854" cy="419398"/>
            </a:xfrm>
            <a:custGeom>
              <a:avLst/>
              <a:gdLst/>
              <a:ahLst/>
              <a:cxnLst/>
              <a:rect l="l" t="t" r="r" b="b"/>
              <a:pathLst>
                <a:path w="1154854" h="419398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BDFF00"/>
            </a:solidFill>
          </p:spPr>
          <p:txBody>
            <a:bodyPr/>
            <a:lstStyle/>
            <a:p>
              <a:endParaRPr lang="uk-UA" noProof="1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uk-UA" noProof="1"/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16910332" y="8971"/>
            <a:ext cx="1409712" cy="1391770"/>
          </a:xfrm>
          <a:custGeom>
            <a:avLst/>
            <a:gdLst/>
            <a:ahLst/>
            <a:cxnLst/>
            <a:rect l="l" t="t" r="r" b="b"/>
            <a:pathLst>
              <a:path w="1409712" h="1391770">
                <a:moveTo>
                  <a:pt x="0" y="0"/>
                </a:moveTo>
                <a:lnTo>
                  <a:pt x="1409712" y="0"/>
                </a:lnTo>
                <a:lnTo>
                  <a:pt x="1409712" y="1391770"/>
                </a:lnTo>
                <a:lnTo>
                  <a:pt x="0" y="1391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grpSp>
        <p:nvGrpSpPr>
          <p:cNvPr id="6" name="Group 6"/>
          <p:cNvGrpSpPr/>
          <p:nvPr/>
        </p:nvGrpSpPr>
        <p:grpSpPr>
          <a:xfrm>
            <a:off x="8317229" y="2243483"/>
            <a:ext cx="10447677" cy="5800034"/>
            <a:chOff x="0" y="0"/>
            <a:chExt cx="5083919" cy="282234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83919" cy="2822341"/>
            </a:xfrm>
            <a:custGeom>
              <a:avLst/>
              <a:gdLst/>
              <a:ahLst/>
              <a:cxnLst/>
              <a:rect l="l" t="t" r="r" b="b"/>
              <a:pathLst>
                <a:path w="5083919" h="2822341">
                  <a:moveTo>
                    <a:pt x="0" y="2822341"/>
                  </a:moveTo>
                  <a:lnTo>
                    <a:pt x="590775" y="0"/>
                  </a:lnTo>
                  <a:lnTo>
                    <a:pt x="5083919" y="0"/>
                  </a:lnTo>
                  <a:lnTo>
                    <a:pt x="4493144" y="2822341"/>
                  </a:lnTo>
                  <a:close/>
                </a:path>
              </a:pathLst>
            </a:custGeom>
            <a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uk-UA" noProof="1"/>
            </a:p>
          </p:txBody>
        </p:sp>
      </p:grpSp>
      <p:sp>
        <p:nvSpPr>
          <p:cNvPr id="8" name="Freeform 8"/>
          <p:cNvSpPr/>
          <p:nvPr/>
        </p:nvSpPr>
        <p:spPr>
          <a:xfrm rot="-5400000">
            <a:off x="10194853" y="7591240"/>
            <a:ext cx="608518" cy="904554"/>
          </a:xfrm>
          <a:custGeom>
            <a:avLst/>
            <a:gdLst/>
            <a:ahLst/>
            <a:cxnLst/>
            <a:rect l="l" t="t" r="r" b="b"/>
            <a:pathLst>
              <a:path w="608518" h="904554">
                <a:moveTo>
                  <a:pt x="0" y="0"/>
                </a:moveTo>
                <a:lnTo>
                  <a:pt x="608518" y="0"/>
                </a:lnTo>
                <a:lnTo>
                  <a:pt x="608518" y="904554"/>
                </a:lnTo>
                <a:lnTo>
                  <a:pt x="0" y="9045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9" name="Freeform 9"/>
          <p:cNvSpPr/>
          <p:nvPr/>
        </p:nvSpPr>
        <p:spPr>
          <a:xfrm rot="-5400000">
            <a:off x="10677949" y="7591240"/>
            <a:ext cx="608518" cy="904554"/>
          </a:xfrm>
          <a:custGeom>
            <a:avLst/>
            <a:gdLst/>
            <a:ahLst/>
            <a:cxnLst/>
            <a:rect l="l" t="t" r="r" b="b"/>
            <a:pathLst>
              <a:path w="608518" h="904554">
                <a:moveTo>
                  <a:pt x="0" y="0"/>
                </a:moveTo>
                <a:lnTo>
                  <a:pt x="608518" y="0"/>
                </a:lnTo>
                <a:lnTo>
                  <a:pt x="608518" y="904554"/>
                </a:lnTo>
                <a:lnTo>
                  <a:pt x="0" y="9045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10" name="Freeform 10"/>
          <p:cNvSpPr/>
          <p:nvPr/>
        </p:nvSpPr>
        <p:spPr>
          <a:xfrm rot="-5400000">
            <a:off x="11161044" y="7591240"/>
            <a:ext cx="608518" cy="904554"/>
          </a:xfrm>
          <a:custGeom>
            <a:avLst/>
            <a:gdLst/>
            <a:ahLst/>
            <a:cxnLst/>
            <a:rect l="l" t="t" r="r" b="b"/>
            <a:pathLst>
              <a:path w="608518" h="904554">
                <a:moveTo>
                  <a:pt x="0" y="0"/>
                </a:moveTo>
                <a:lnTo>
                  <a:pt x="608518" y="0"/>
                </a:lnTo>
                <a:lnTo>
                  <a:pt x="608518" y="904554"/>
                </a:lnTo>
                <a:lnTo>
                  <a:pt x="0" y="9045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11" name="Freeform 11"/>
          <p:cNvSpPr/>
          <p:nvPr/>
        </p:nvSpPr>
        <p:spPr>
          <a:xfrm rot="-5400000">
            <a:off x="15536573" y="1791206"/>
            <a:ext cx="608518" cy="904554"/>
          </a:xfrm>
          <a:custGeom>
            <a:avLst/>
            <a:gdLst/>
            <a:ahLst/>
            <a:cxnLst/>
            <a:rect l="l" t="t" r="r" b="b"/>
            <a:pathLst>
              <a:path w="608518" h="904554">
                <a:moveTo>
                  <a:pt x="0" y="0"/>
                </a:moveTo>
                <a:lnTo>
                  <a:pt x="608518" y="0"/>
                </a:lnTo>
                <a:lnTo>
                  <a:pt x="608518" y="904554"/>
                </a:lnTo>
                <a:lnTo>
                  <a:pt x="0" y="9045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12" name="Freeform 12"/>
          <p:cNvSpPr/>
          <p:nvPr/>
        </p:nvSpPr>
        <p:spPr>
          <a:xfrm rot="-5400000">
            <a:off x="16019669" y="1791206"/>
            <a:ext cx="608518" cy="904554"/>
          </a:xfrm>
          <a:custGeom>
            <a:avLst/>
            <a:gdLst/>
            <a:ahLst/>
            <a:cxnLst/>
            <a:rect l="l" t="t" r="r" b="b"/>
            <a:pathLst>
              <a:path w="608518" h="904554">
                <a:moveTo>
                  <a:pt x="0" y="0"/>
                </a:moveTo>
                <a:lnTo>
                  <a:pt x="608518" y="0"/>
                </a:lnTo>
                <a:lnTo>
                  <a:pt x="608518" y="904554"/>
                </a:lnTo>
                <a:lnTo>
                  <a:pt x="0" y="9045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13" name="Freeform 13"/>
          <p:cNvSpPr/>
          <p:nvPr/>
        </p:nvSpPr>
        <p:spPr>
          <a:xfrm rot="-5400000">
            <a:off x="16502764" y="1791206"/>
            <a:ext cx="608518" cy="904554"/>
          </a:xfrm>
          <a:custGeom>
            <a:avLst/>
            <a:gdLst/>
            <a:ahLst/>
            <a:cxnLst/>
            <a:rect l="l" t="t" r="r" b="b"/>
            <a:pathLst>
              <a:path w="608518" h="904554">
                <a:moveTo>
                  <a:pt x="0" y="0"/>
                </a:moveTo>
                <a:lnTo>
                  <a:pt x="608518" y="0"/>
                </a:lnTo>
                <a:lnTo>
                  <a:pt x="608518" y="904554"/>
                </a:lnTo>
                <a:lnTo>
                  <a:pt x="0" y="9045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14" name="TextBox 14"/>
          <p:cNvSpPr txBox="1"/>
          <p:nvPr/>
        </p:nvSpPr>
        <p:spPr>
          <a:xfrm>
            <a:off x="537258" y="885749"/>
            <a:ext cx="10202383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uk-UA" sz="5400" b="1" noProof="1">
                <a:solidFill>
                  <a:srgbClr val="BDFF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ДЛЯ КОГО МИ СТРІЛЯЄМО? (АУДИТОРІЯ ТА ЦІННІСТЬ)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10643" y="3084762"/>
            <a:ext cx="4980557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uk-UA" sz="2000" b="1" noProof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Фанати динамічних інді-ігор</a:t>
            </a:r>
            <a:r>
              <a:rPr lang="uk-UA" sz="2000" noProof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Гравці, які цінують високий рівень складності, реграбельність та швидкий темп (Enter the Gungeon, Hades).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404455" y="4561137"/>
            <a:ext cx="5099979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uk-UA" sz="2000" noProof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</a:t>
            </a:r>
            <a:r>
              <a:rPr lang="uk-UA" sz="2000" b="1" noProof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Майстерний Стрілець-Алхімік"</a:t>
            </a:r>
            <a:r>
              <a:rPr lang="uk-UA" sz="2000" noProof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Фокус на рефлексах (ухилення) та тактиці (вибір позиції та зброї).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10643" y="6037512"/>
            <a:ext cx="4819971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uk-UA" sz="2000" noProof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1. </a:t>
            </a:r>
            <a:r>
              <a:rPr lang="uk-UA" sz="2000" b="1" noProof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Свіжий сеттинг:</a:t>
            </a:r>
            <a:r>
              <a:rPr lang="uk-UA" sz="2000" noProof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унікальне "порохове фентезі".</a:t>
            </a:r>
          </a:p>
          <a:p>
            <a:pPr>
              <a:spcBef>
                <a:spcPct val="0"/>
              </a:spcBef>
            </a:pPr>
            <a:r>
              <a:rPr lang="uk-UA" sz="2000" noProof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2.</a:t>
            </a:r>
            <a:r>
              <a:rPr lang="uk-UA" sz="2000" b="1" noProof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Глибока комбінаторика:</a:t>
            </a:r>
            <a:r>
              <a:rPr lang="uk-UA" sz="2000" noProof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експерименти зі зброєю та магічними/алхімічними ефектами. </a:t>
            </a:r>
          </a:p>
          <a:p>
            <a:pPr>
              <a:spcBef>
                <a:spcPct val="0"/>
              </a:spcBef>
            </a:pPr>
            <a:r>
              <a:rPr lang="uk-UA" sz="2000" noProof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lang="uk-UA" sz="2000" b="1" noProof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. Rogue-lite</a:t>
            </a:r>
            <a:r>
              <a:rPr lang="uk-UA" sz="2000" noProof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прогресія: постійне відчуття зростання сили (мета-прогресія).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80B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4854" cy="419398"/>
            </a:xfrm>
            <a:custGeom>
              <a:avLst/>
              <a:gdLst/>
              <a:ahLst/>
              <a:cxnLst/>
              <a:rect l="l" t="t" r="r" b="b"/>
              <a:pathLst>
                <a:path w="1154854" h="419398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BDFF00"/>
            </a:solidFill>
          </p:spPr>
          <p:txBody>
            <a:bodyPr/>
            <a:lstStyle/>
            <a:p>
              <a:endParaRPr lang="uk-UA" noProof="1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uk-UA" noProof="1"/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16910332" y="8971"/>
            <a:ext cx="1409712" cy="1391770"/>
          </a:xfrm>
          <a:custGeom>
            <a:avLst/>
            <a:gdLst/>
            <a:ahLst/>
            <a:cxnLst/>
            <a:rect l="l" t="t" r="r" b="b"/>
            <a:pathLst>
              <a:path w="1409712" h="1391770">
                <a:moveTo>
                  <a:pt x="0" y="0"/>
                </a:moveTo>
                <a:lnTo>
                  <a:pt x="1409712" y="0"/>
                </a:lnTo>
                <a:lnTo>
                  <a:pt x="1409712" y="1391770"/>
                </a:lnTo>
                <a:lnTo>
                  <a:pt x="0" y="1391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grpSp>
        <p:nvGrpSpPr>
          <p:cNvPr id="6" name="Group 6"/>
          <p:cNvGrpSpPr/>
          <p:nvPr/>
        </p:nvGrpSpPr>
        <p:grpSpPr>
          <a:xfrm>
            <a:off x="15615459" y="4214838"/>
            <a:ext cx="5391228" cy="2992943"/>
            <a:chOff x="0" y="0"/>
            <a:chExt cx="5083919" cy="282234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83919" cy="2822341"/>
            </a:xfrm>
            <a:custGeom>
              <a:avLst/>
              <a:gdLst/>
              <a:ahLst/>
              <a:cxnLst/>
              <a:rect l="l" t="t" r="r" b="b"/>
              <a:pathLst>
                <a:path w="5083919" h="2822341">
                  <a:moveTo>
                    <a:pt x="0" y="2822341"/>
                  </a:moveTo>
                  <a:lnTo>
                    <a:pt x="590775" y="0"/>
                  </a:lnTo>
                  <a:lnTo>
                    <a:pt x="5083919" y="0"/>
                  </a:lnTo>
                  <a:lnTo>
                    <a:pt x="4493144" y="2822341"/>
                  </a:lnTo>
                  <a:close/>
                </a:path>
              </a:pathLst>
            </a:custGeom>
            <a:solidFill>
              <a:srgbClr val="BDFF0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uk-UA" noProof="1"/>
            </a:p>
          </p:txBody>
        </p:sp>
      </p:grpSp>
      <p:sp>
        <p:nvSpPr>
          <p:cNvPr id="8" name="Freeform 8"/>
          <p:cNvSpPr/>
          <p:nvPr/>
        </p:nvSpPr>
        <p:spPr>
          <a:xfrm rot="-5400000">
            <a:off x="1176718" y="808525"/>
            <a:ext cx="608518" cy="904554"/>
          </a:xfrm>
          <a:custGeom>
            <a:avLst/>
            <a:gdLst/>
            <a:ahLst/>
            <a:cxnLst/>
            <a:rect l="l" t="t" r="r" b="b"/>
            <a:pathLst>
              <a:path w="608518" h="904554">
                <a:moveTo>
                  <a:pt x="0" y="0"/>
                </a:moveTo>
                <a:lnTo>
                  <a:pt x="608518" y="0"/>
                </a:lnTo>
                <a:lnTo>
                  <a:pt x="608518" y="904553"/>
                </a:lnTo>
                <a:lnTo>
                  <a:pt x="0" y="9045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9" name="Freeform 9"/>
          <p:cNvSpPr/>
          <p:nvPr/>
        </p:nvSpPr>
        <p:spPr>
          <a:xfrm rot="-5400000">
            <a:off x="1659813" y="808525"/>
            <a:ext cx="608518" cy="904554"/>
          </a:xfrm>
          <a:custGeom>
            <a:avLst/>
            <a:gdLst/>
            <a:ahLst/>
            <a:cxnLst/>
            <a:rect l="l" t="t" r="r" b="b"/>
            <a:pathLst>
              <a:path w="608518" h="904554">
                <a:moveTo>
                  <a:pt x="0" y="0"/>
                </a:moveTo>
                <a:lnTo>
                  <a:pt x="608518" y="0"/>
                </a:lnTo>
                <a:lnTo>
                  <a:pt x="608518" y="904553"/>
                </a:lnTo>
                <a:lnTo>
                  <a:pt x="0" y="9045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10" name="Freeform 10"/>
          <p:cNvSpPr/>
          <p:nvPr/>
        </p:nvSpPr>
        <p:spPr>
          <a:xfrm rot="-5400000">
            <a:off x="2142909" y="808525"/>
            <a:ext cx="608518" cy="904554"/>
          </a:xfrm>
          <a:custGeom>
            <a:avLst/>
            <a:gdLst/>
            <a:ahLst/>
            <a:cxnLst/>
            <a:rect l="l" t="t" r="r" b="b"/>
            <a:pathLst>
              <a:path w="608518" h="904554">
                <a:moveTo>
                  <a:pt x="0" y="0"/>
                </a:moveTo>
                <a:lnTo>
                  <a:pt x="608518" y="0"/>
                </a:lnTo>
                <a:lnTo>
                  <a:pt x="608518" y="904553"/>
                </a:lnTo>
                <a:lnTo>
                  <a:pt x="0" y="9045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11" name="Freeform 11"/>
          <p:cNvSpPr/>
          <p:nvPr/>
        </p:nvSpPr>
        <p:spPr>
          <a:xfrm rot="-5400000">
            <a:off x="15172538" y="9246291"/>
            <a:ext cx="608518" cy="904554"/>
          </a:xfrm>
          <a:custGeom>
            <a:avLst/>
            <a:gdLst/>
            <a:ahLst/>
            <a:cxnLst/>
            <a:rect l="l" t="t" r="r" b="b"/>
            <a:pathLst>
              <a:path w="608518" h="904554">
                <a:moveTo>
                  <a:pt x="0" y="0"/>
                </a:moveTo>
                <a:lnTo>
                  <a:pt x="608518" y="0"/>
                </a:lnTo>
                <a:lnTo>
                  <a:pt x="608518" y="904553"/>
                </a:lnTo>
                <a:lnTo>
                  <a:pt x="0" y="9045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12" name="Freeform 12"/>
          <p:cNvSpPr/>
          <p:nvPr/>
        </p:nvSpPr>
        <p:spPr>
          <a:xfrm rot="-5400000">
            <a:off x="15655634" y="9246291"/>
            <a:ext cx="608518" cy="904554"/>
          </a:xfrm>
          <a:custGeom>
            <a:avLst/>
            <a:gdLst/>
            <a:ahLst/>
            <a:cxnLst/>
            <a:rect l="l" t="t" r="r" b="b"/>
            <a:pathLst>
              <a:path w="608518" h="904554">
                <a:moveTo>
                  <a:pt x="0" y="0"/>
                </a:moveTo>
                <a:lnTo>
                  <a:pt x="608517" y="0"/>
                </a:lnTo>
                <a:lnTo>
                  <a:pt x="608517" y="904553"/>
                </a:lnTo>
                <a:lnTo>
                  <a:pt x="0" y="9045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13" name="Freeform 13"/>
          <p:cNvSpPr/>
          <p:nvPr/>
        </p:nvSpPr>
        <p:spPr>
          <a:xfrm rot="-5400000">
            <a:off x="16138729" y="9246291"/>
            <a:ext cx="608518" cy="904554"/>
          </a:xfrm>
          <a:custGeom>
            <a:avLst/>
            <a:gdLst/>
            <a:ahLst/>
            <a:cxnLst/>
            <a:rect l="l" t="t" r="r" b="b"/>
            <a:pathLst>
              <a:path w="608518" h="904554">
                <a:moveTo>
                  <a:pt x="0" y="0"/>
                </a:moveTo>
                <a:lnTo>
                  <a:pt x="608518" y="0"/>
                </a:lnTo>
                <a:lnTo>
                  <a:pt x="608518" y="904553"/>
                </a:lnTo>
                <a:lnTo>
                  <a:pt x="0" y="9045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14" name="Freeform 14"/>
          <p:cNvSpPr/>
          <p:nvPr/>
        </p:nvSpPr>
        <p:spPr>
          <a:xfrm>
            <a:off x="1295400" y="1807986"/>
            <a:ext cx="5775381" cy="7294462"/>
          </a:xfrm>
          <a:custGeom>
            <a:avLst/>
            <a:gdLst/>
            <a:ahLst/>
            <a:cxnLst/>
            <a:rect l="l" t="t" r="r" b="b"/>
            <a:pathLst>
              <a:path w="3767216" h="5186900">
                <a:moveTo>
                  <a:pt x="0" y="0"/>
                </a:moveTo>
                <a:lnTo>
                  <a:pt x="3767216" y="0"/>
                </a:lnTo>
                <a:lnTo>
                  <a:pt x="3767216" y="5186900"/>
                </a:lnTo>
                <a:lnTo>
                  <a:pt x="0" y="5186900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523" t="-78" r="-3208"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15" name="TextBox 15"/>
          <p:cNvSpPr txBox="1"/>
          <p:nvPr/>
        </p:nvSpPr>
        <p:spPr>
          <a:xfrm>
            <a:off x="4367373" y="944706"/>
            <a:ext cx="11140243" cy="6206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97"/>
              </a:lnSpc>
              <a:spcBef>
                <a:spcPct val="0"/>
              </a:spcBef>
            </a:pPr>
            <a:r>
              <a:rPr lang="uk-UA" sz="4800" b="1" noProof="1">
                <a:solidFill>
                  <a:srgbClr val="BDFF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ЯДРО ГЕЙМПЛЕЮ: ВІЧНИЙ ЦИКЛ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210570" y="2008081"/>
            <a:ext cx="6581629" cy="1723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uk-UA" sz="2800" noProof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Цикл Run/Build: Гравець вдосконалює свій арсенал під час забігу, але між спробами повертається до Хабу для постійних покращень.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269900" y="4230932"/>
            <a:ext cx="5208099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uk-UA" sz="2800" noProof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Механіка: Twin-stick стрільба та Dodging (перекат).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422296" y="5915174"/>
            <a:ext cx="4769703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uk-UA" sz="2800" noProof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Перевірка відчуття стрільби, швидкості бою та інтуїтивності керування.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80B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4854" cy="419398"/>
            </a:xfrm>
            <a:custGeom>
              <a:avLst/>
              <a:gdLst/>
              <a:ahLst/>
              <a:cxnLst/>
              <a:rect l="l" t="t" r="r" b="b"/>
              <a:pathLst>
                <a:path w="1154854" h="419398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BDFF00"/>
            </a:solidFill>
          </p:spPr>
          <p:txBody>
            <a:bodyPr/>
            <a:lstStyle/>
            <a:p>
              <a:endParaRPr lang="uk-UA" noProof="1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uk-UA" noProof="1"/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16910332" y="8971"/>
            <a:ext cx="1409712" cy="1391770"/>
          </a:xfrm>
          <a:custGeom>
            <a:avLst/>
            <a:gdLst/>
            <a:ahLst/>
            <a:cxnLst/>
            <a:rect l="l" t="t" r="r" b="b"/>
            <a:pathLst>
              <a:path w="1409712" h="1391770">
                <a:moveTo>
                  <a:pt x="0" y="0"/>
                </a:moveTo>
                <a:lnTo>
                  <a:pt x="1409712" y="0"/>
                </a:lnTo>
                <a:lnTo>
                  <a:pt x="1409712" y="1391770"/>
                </a:lnTo>
                <a:lnTo>
                  <a:pt x="0" y="1391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grpSp>
        <p:nvGrpSpPr>
          <p:cNvPr id="6" name="Group 6"/>
          <p:cNvGrpSpPr/>
          <p:nvPr/>
        </p:nvGrpSpPr>
        <p:grpSpPr>
          <a:xfrm>
            <a:off x="1954436" y="1028700"/>
            <a:ext cx="7144994" cy="3966548"/>
            <a:chOff x="0" y="0"/>
            <a:chExt cx="5083919" cy="282234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83919" cy="2822341"/>
            </a:xfrm>
            <a:custGeom>
              <a:avLst/>
              <a:gdLst/>
              <a:ahLst/>
              <a:cxnLst/>
              <a:rect l="l" t="t" r="r" b="b"/>
              <a:pathLst>
                <a:path w="5083919" h="2822341">
                  <a:moveTo>
                    <a:pt x="0" y="2822341"/>
                  </a:moveTo>
                  <a:lnTo>
                    <a:pt x="590775" y="0"/>
                  </a:lnTo>
                  <a:lnTo>
                    <a:pt x="5083919" y="0"/>
                  </a:lnTo>
                  <a:lnTo>
                    <a:pt x="4493144" y="2822341"/>
                  </a:lnTo>
                  <a:close/>
                </a:path>
              </a:pathLst>
            </a:custGeom>
            <a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uk-UA" noProof="1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67683" y="5291752"/>
            <a:ext cx="7144994" cy="3966548"/>
            <a:chOff x="0" y="0"/>
            <a:chExt cx="5083919" cy="282234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83919" cy="2822341"/>
            </a:xfrm>
            <a:custGeom>
              <a:avLst/>
              <a:gdLst/>
              <a:ahLst/>
              <a:cxnLst/>
              <a:rect l="l" t="t" r="r" b="b"/>
              <a:pathLst>
                <a:path w="5083919" h="2822341">
                  <a:moveTo>
                    <a:pt x="0" y="2822341"/>
                  </a:moveTo>
                  <a:lnTo>
                    <a:pt x="590775" y="0"/>
                  </a:lnTo>
                  <a:lnTo>
                    <a:pt x="5083919" y="0"/>
                  </a:lnTo>
                  <a:lnTo>
                    <a:pt x="4493144" y="2822341"/>
                  </a:lnTo>
                  <a:close/>
                </a:path>
              </a:pathLst>
            </a:custGeom>
            <a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uk-UA" noProof="1"/>
            </a:p>
          </p:txBody>
        </p:sp>
      </p:grpSp>
      <p:sp>
        <p:nvSpPr>
          <p:cNvPr id="10" name="Freeform 10"/>
          <p:cNvSpPr/>
          <p:nvPr/>
        </p:nvSpPr>
        <p:spPr>
          <a:xfrm rot="-5400000">
            <a:off x="1452159" y="2559697"/>
            <a:ext cx="608518" cy="904554"/>
          </a:xfrm>
          <a:custGeom>
            <a:avLst/>
            <a:gdLst/>
            <a:ahLst/>
            <a:cxnLst/>
            <a:rect l="l" t="t" r="r" b="b"/>
            <a:pathLst>
              <a:path w="608518" h="904554">
                <a:moveTo>
                  <a:pt x="0" y="0"/>
                </a:moveTo>
                <a:lnTo>
                  <a:pt x="608518" y="0"/>
                </a:lnTo>
                <a:lnTo>
                  <a:pt x="608518" y="904554"/>
                </a:lnTo>
                <a:lnTo>
                  <a:pt x="0" y="9045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11" name="Freeform 11"/>
          <p:cNvSpPr/>
          <p:nvPr/>
        </p:nvSpPr>
        <p:spPr>
          <a:xfrm rot="-5400000">
            <a:off x="1935254" y="2559697"/>
            <a:ext cx="608518" cy="904554"/>
          </a:xfrm>
          <a:custGeom>
            <a:avLst/>
            <a:gdLst/>
            <a:ahLst/>
            <a:cxnLst/>
            <a:rect l="l" t="t" r="r" b="b"/>
            <a:pathLst>
              <a:path w="608518" h="904554">
                <a:moveTo>
                  <a:pt x="0" y="0"/>
                </a:moveTo>
                <a:lnTo>
                  <a:pt x="608518" y="0"/>
                </a:lnTo>
                <a:lnTo>
                  <a:pt x="608518" y="904554"/>
                </a:lnTo>
                <a:lnTo>
                  <a:pt x="0" y="9045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12" name="Freeform 12"/>
          <p:cNvSpPr/>
          <p:nvPr/>
        </p:nvSpPr>
        <p:spPr>
          <a:xfrm rot="-5400000">
            <a:off x="2418350" y="2559697"/>
            <a:ext cx="608518" cy="904554"/>
          </a:xfrm>
          <a:custGeom>
            <a:avLst/>
            <a:gdLst/>
            <a:ahLst/>
            <a:cxnLst/>
            <a:rect l="l" t="t" r="r" b="b"/>
            <a:pathLst>
              <a:path w="608518" h="904554">
                <a:moveTo>
                  <a:pt x="0" y="0"/>
                </a:moveTo>
                <a:lnTo>
                  <a:pt x="608518" y="0"/>
                </a:lnTo>
                <a:lnTo>
                  <a:pt x="608518" y="904554"/>
                </a:lnTo>
                <a:lnTo>
                  <a:pt x="0" y="9045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13" name="Freeform 13"/>
          <p:cNvSpPr/>
          <p:nvPr/>
        </p:nvSpPr>
        <p:spPr>
          <a:xfrm rot="-5400000">
            <a:off x="6942402" y="6822749"/>
            <a:ext cx="608518" cy="904554"/>
          </a:xfrm>
          <a:custGeom>
            <a:avLst/>
            <a:gdLst/>
            <a:ahLst/>
            <a:cxnLst/>
            <a:rect l="l" t="t" r="r" b="b"/>
            <a:pathLst>
              <a:path w="608518" h="904554">
                <a:moveTo>
                  <a:pt x="0" y="0"/>
                </a:moveTo>
                <a:lnTo>
                  <a:pt x="608518" y="0"/>
                </a:lnTo>
                <a:lnTo>
                  <a:pt x="608518" y="904554"/>
                </a:lnTo>
                <a:lnTo>
                  <a:pt x="0" y="9045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14" name="Freeform 14"/>
          <p:cNvSpPr/>
          <p:nvPr/>
        </p:nvSpPr>
        <p:spPr>
          <a:xfrm rot="-5400000">
            <a:off x="7425498" y="6822749"/>
            <a:ext cx="608518" cy="904554"/>
          </a:xfrm>
          <a:custGeom>
            <a:avLst/>
            <a:gdLst/>
            <a:ahLst/>
            <a:cxnLst/>
            <a:rect l="l" t="t" r="r" b="b"/>
            <a:pathLst>
              <a:path w="608518" h="904554">
                <a:moveTo>
                  <a:pt x="0" y="0"/>
                </a:moveTo>
                <a:lnTo>
                  <a:pt x="608518" y="0"/>
                </a:lnTo>
                <a:lnTo>
                  <a:pt x="608518" y="904554"/>
                </a:lnTo>
                <a:lnTo>
                  <a:pt x="0" y="9045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15" name="Freeform 15"/>
          <p:cNvSpPr/>
          <p:nvPr/>
        </p:nvSpPr>
        <p:spPr>
          <a:xfrm rot="-5400000">
            <a:off x="7908594" y="6822749"/>
            <a:ext cx="608518" cy="904554"/>
          </a:xfrm>
          <a:custGeom>
            <a:avLst/>
            <a:gdLst/>
            <a:ahLst/>
            <a:cxnLst/>
            <a:rect l="l" t="t" r="r" b="b"/>
            <a:pathLst>
              <a:path w="608518" h="904554">
                <a:moveTo>
                  <a:pt x="0" y="0"/>
                </a:moveTo>
                <a:lnTo>
                  <a:pt x="608517" y="0"/>
                </a:lnTo>
                <a:lnTo>
                  <a:pt x="608517" y="904554"/>
                </a:lnTo>
                <a:lnTo>
                  <a:pt x="0" y="9045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16" name="Freeform 16"/>
          <p:cNvSpPr/>
          <p:nvPr/>
        </p:nvSpPr>
        <p:spPr>
          <a:xfrm rot="-2700000">
            <a:off x="10409486" y="4267904"/>
            <a:ext cx="313201" cy="309214"/>
          </a:xfrm>
          <a:custGeom>
            <a:avLst/>
            <a:gdLst/>
            <a:ahLst/>
            <a:cxnLst/>
            <a:rect l="l" t="t" r="r" b="b"/>
            <a:pathLst>
              <a:path w="313201" h="309214">
                <a:moveTo>
                  <a:pt x="0" y="0"/>
                </a:moveTo>
                <a:lnTo>
                  <a:pt x="313201" y="0"/>
                </a:lnTo>
                <a:lnTo>
                  <a:pt x="313201" y="309215"/>
                </a:lnTo>
                <a:lnTo>
                  <a:pt x="0" y="309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17" name="Freeform 17"/>
          <p:cNvSpPr/>
          <p:nvPr/>
        </p:nvSpPr>
        <p:spPr>
          <a:xfrm rot="-2700000">
            <a:off x="10409486" y="5673717"/>
            <a:ext cx="313201" cy="309214"/>
          </a:xfrm>
          <a:custGeom>
            <a:avLst/>
            <a:gdLst/>
            <a:ahLst/>
            <a:cxnLst/>
            <a:rect l="l" t="t" r="r" b="b"/>
            <a:pathLst>
              <a:path w="313201" h="309214">
                <a:moveTo>
                  <a:pt x="0" y="0"/>
                </a:moveTo>
                <a:lnTo>
                  <a:pt x="313201" y="0"/>
                </a:lnTo>
                <a:lnTo>
                  <a:pt x="313201" y="309214"/>
                </a:lnTo>
                <a:lnTo>
                  <a:pt x="0" y="309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18" name="TextBox 18"/>
          <p:cNvSpPr txBox="1"/>
          <p:nvPr/>
        </p:nvSpPr>
        <p:spPr>
          <a:xfrm>
            <a:off x="10346028" y="1557343"/>
            <a:ext cx="6265571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uk-UA" sz="4800" b="1" noProof="1">
                <a:solidFill>
                  <a:srgbClr val="BDFF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ВІЗУАЛЬНИЙ НАПРЯМОК: ПОХМУРЕ ФЕНТЕЗІ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174571" y="4173880"/>
            <a:ext cx="6265571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uk-UA" sz="2400" noProof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Стилізований піксель-арт з готичною архітектурою та висококонтрастним освітленням.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174571" y="5684351"/>
            <a:ext cx="4785321" cy="3323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spcBef>
                <a:spcPct val="0"/>
              </a:spcBef>
              <a:buAutoNum type="arabicPeriod"/>
            </a:pPr>
            <a:r>
              <a:rPr lang="uk-UA" sz="2400" b="1" noProof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Архітектура: </a:t>
            </a:r>
            <a:r>
              <a:rPr lang="uk-UA" sz="2400" noProof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Руїни катакомб, кам’яні колони, вологість. </a:t>
            </a:r>
          </a:p>
          <a:p>
            <a:pPr marL="457200" indent="-457200" algn="l">
              <a:spcBef>
                <a:spcPct val="0"/>
              </a:spcBef>
              <a:buAutoNum type="arabicPeriod"/>
            </a:pPr>
            <a:r>
              <a:rPr lang="uk-UA" sz="2400" b="1" noProof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Палітра: </a:t>
            </a:r>
            <a:r>
              <a:rPr lang="uk-UA" sz="2400" noProof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Переважання коричневого/сірого. Магія (рунічні кулі, алхімія) як єдиний яскравий контраст. </a:t>
            </a:r>
          </a:p>
          <a:p>
            <a:pPr marL="457200" indent="-457200" algn="l">
              <a:spcBef>
                <a:spcPct val="0"/>
              </a:spcBef>
              <a:buAutoNum type="arabicPeriod"/>
            </a:pPr>
            <a:r>
              <a:rPr lang="uk-UA" sz="2400" b="1" noProof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Типографіка: </a:t>
            </a:r>
            <a:r>
              <a:rPr lang="uk-UA" sz="2400" noProof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Читабельний, але стилізований готичний шрифт (для UI та заголовків).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80B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4854" cy="419398"/>
            </a:xfrm>
            <a:custGeom>
              <a:avLst/>
              <a:gdLst/>
              <a:ahLst/>
              <a:cxnLst/>
              <a:rect l="l" t="t" r="r" b="b"/>
              <a:pathLst>
                <a:path w="1154854" h="419398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BDFF00"/>
            </a:solidFill>
          </p:spPr>
          <p:txBody>
            <a:bodyPr/>
            <a:lstStyle/>
            <a:p>
              <a:endParaRPr lang="uk-UA" noProof="1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uk-UA" noProof="1"/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16910332" y="8971"/>
            <a:ext cx="1409712" cy="1391770"/>
          </a:xfrm>
          <a:custGeom>
            <a:avLst/>
            <a:gdLst/>
            <a:ahLst/>
            <a:cxnLst/>
            <a:rect l="l" t="t" r="r" b="b"/>
            <a:pathLst>
              <a:path w="1409712" h="1391770">
                <a:moveTo>
                  <a:pt x="0" y="0"/>
                </a:moveTo>
                <a:lnTo>
                  <a:pt x="1409712" y="0"/>
                </a:lnTo>
                <a:lnTo>
                  <a:pt x="1409712" y="1391770"/>
                </a:lnTo>
                <a:lnTo>
                  <a:pt x="0" y="1391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grpSp>
        <p:nvGrpSpPr>
          <p:cNvPr id="6" name="Group 6"/>
          <p:cNvGrpSpPr/>
          <p:nvPr/>
        </p:nvGrpSpPr>
        <p:grpSpPr>
          <a:xfrm>
            <a:off x="7663022" y="1028700"/>
            <a:ext cx="4974146" cy="2761400"/>
            <a:chOff x="0" y="0"/>
            <a:chExt cx="5083919" cy="282234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83919" cy="2822341"/>
            </a:xfrm>
            <a:custGeom>
              <a:avLst/>
              <a:gdLst/>
              <a:ahLst/>
              <a:cxnLst/>
              <a:rect l="l" t="t" r="r" b="b"/>
              <a:pathLst>
                <a:path w="5083919" h="2822341">
                  <a:moveTo>
                    <a:pt x="0" y="2822341"/>
                  </a:moveTo>
                  <a:lnTo>
                    <a:pt x="590775" y="0"/>
                  </a:lnTo>
                  <a:lnTo>
                    <a:pt x="5083919" y="0"/>
                  </a:lnTo>
                  <a:lnTo>
                    <a:pt x="4493144" y="2822341"/>
                  </a:lnTo>
                  <a:close/>
                </a:path>
              </a:pathLst>
            </a:custGeom>
            <a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uk-UA" noProof="1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285154" y="1028700"/>
            <a:ext cx="4974146" cy="2761400"/>
            <a:chOff x="0" y="0"/>
            <a:chExt cx="5083919" cy="282234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83919" cy="2822341"/>
            </a:xfrm>
            <a:custGeom>
              <a:avLst/>
              <a:gdLst/>
              <a:ahLst/>
              <a:cxnLst/>
              <a:rect l="l" t="t" r="r" b="b"/>
              <a:pathLst>
                <a:path w="5083919" h="2822341">
                  <a:moveTo>
                    <a:pt x="0" y="2822341"/>
                  </a:moveTo>
                  <a:lnTo>
                    <a:pt x="590775" y="0"/>
                  </a:lnTo>
                  <a:lnTo>
                    <a:pt x="5083919" y="0"/>
                  </a:lnTo>
                  <a:lnTo>
                    <a:pt x="4493144" y="2822341"/>
                  </a:lnTo>
                  <a:close/>
                </a:path>
              </a:pathLst>
            </a:custGeom>
            <a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uk-UA" noProof="1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032641" y="4030409"/>
            <a:ext cx="4974146" cy="2761400"/>
            <a:chOff x="0" y="0"/>
            <a:chExt cx="5083919" cy="282234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83919" cy="2822341"/>
            </a:xfrm>
            <a:custGeom>
              <a:avLst/>
              <a:gdLst/>
              <a:ahLst/>
              <a:cxnLst/>
              <a:rect l="l" t="t" r="r" b="b"/>
              <a:pathLst>
                <a:path w="5083919" h="2822341">
                  <a:moveTo>
                    <a:pt x="0" y="2822341"/>
                  </a:moveTo>
                  <a:lnTo>
                    <a:pt x="590775" y="0"/>
                  </a:lnTo>
                  <a:lnTo>
                    <a:pt x="5083919" y="0"/>
                  </a:lnTo>
                  <a:lnTo>
                    <a:pt x="4493144" y="2822341"/>
                  </a:lnTo>
                  <a:close/>
                </a:path>
              </a:pathLst>
            </a:custGeom>
            <a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uk-UA" noProof="1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654773" y="4030409"/>
            <a:ext cx="4974146" cy="2761400"/>
            <a:chOff x="0" y="0"/>
            <a:chExt cx="5083919" cy="282234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083919" cy="2822341"/>
            </a:xfrm>
            <a:custGeom>
              <a:avLst/>
              <a:gdLst/>
              <a:ahLst/>
              <a:cxnLst/>
              <a:rect l="l" t="t" r="r" b="b"/>
              <a:pathLst>
                <a:path w="5083919" h="2822341">
                  <a:moveTo>
                    <a:pt x="0" y="2822341"/>
                  </a:moveTo>
                  <a:lnTo>
                    <a:pt x="590775" y="0"/>
                  </a:lnTo>
                  <a:lnTo>
                    <a:pt x="5083919" y="0"/>
                  </a:lnTo>
                  <a:lnTo>
                    <a:pt x="4493144" y="2822341"/>
                  </a:lnTo>
                  <a:close/>
                </a:path>
              </a:pathLst>
            </a:custGeom>
            <a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uk-UA" noProof="1"/>
            </a:p>
          </p:txBody>
        </p:sp>
      </p:grpSp>
      <p:sp>
        <p:nvSpPr>
          <p:cNvPr id="14" name="Freeform 14"/>
          <p:cNvSpPr/>
          <p:nvPr/>
        </p:nvSpPr>
        <p:spPr>
          <a:xfrm rot="-5400000">
            <a:off x="7071657" y="1957123"/>
            <a:ext cx="608518" cy="904554"/>
          </a:xfrm>
          <a:custGeom>
            <a:avLst/>
            <a:gdLst/>
            <a:ahLst/>
            <a:cxnLst/>
            <a:rect l="l" t="t" r="r" b="b"/>
            <a:pathLst>
              <a:path w="608518" h="904554">
                <a:moveTo>
                  <a:pt x="0" y="0"/>
                </a:moveTo>
                <a:lnTo>
                  <a:pt x="608518" y="0"/>
                </a:lnTo>
                <a:lnTo>
                  <a:pt x="608518" y="904554"/>
                </a:lnTo>
                <a:lnTo>
                  <a:pt x="0" y="9045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15" name="Freeform 15"/>
          <p:cNvSpPr/>
          <p:nvPr/>
        </p:nvSpPr>
        <p:spPr>
          <a:xfrm rot="-5400000">
            <a:off x="7554752" y="1957123"/>
            <a:ext cx="608518" cy="904554"/>
          </a:xfrm>
          <a:custGeom>
            <a:avLst/>
            <a:gdLst/>
            <a:ahLst/>
            <a:cxnLst/>
            <a:rect l="l" t="t" r="r" b="b"/>
            <a:pathLst>
              <a:path w="608518" h="904554">
                <a:moveTo>
                  <a:pt x="0" y="0"/>
                </a:moveTo>
                <a:lnTo>
                  <a:pt x="608518" y="0"/>
                </a:lnTo>
                <a:lnTo>
                  <a:pt x="608518" y="904554"/>
                </a:lnTo>
                <a:lnTo>
                  <a:pt x="0" y="9045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16" name="Freeform 16"/>
          <p:cNvSpPr/>
          <p:nvPr/>
        </p:nvSpPr>
        <p:spPr>
          <a:xfrm rot="-5400000">
            <a:off x="8037848" y="1957123"/>
            <a:ext cx="608518" cy="904554"/>
          </a:xfrm>
          <a:custGeom>
            <a:avLst/>
            <a:gdLst/>
            <a:ahLst/>
            <a:cxnLst/>
            <a:rect l="l" t="t" r="r" b="b"/>
            <a:pathLst>
              <a:path w="608518" h="904554">
                <a:moveTo>
                  <a:pt x="0" y="0"/>
                </a:moveTo>
                <a:lnTo>
                  <a:pt x="608518" y="0"/>
                </a:lnTo>
                <a:lnTo>
                  <a:pt x="608518" y="904554"/>
                </a:lnTo>
                <a:lnTo>
                  <a:pt x="0" y="9045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17" name="Freeform 17"/>
          <p:cNvSpPr/>
          <p:nvPr/>
        </p:nvSpPr>
        <p:spPr>
          <a:xfrm rot="-5400000">
            <a:off x="15433525" y="4958832"/>
            <a:ext cx="608518" cy="904554"/>
          </a:xfrm>
          <a:custGeom>
            <a:avLst/>
            <a:gdLst/>
            <a:ahLst/>
            <a:cxnLst/>
            <a:rect l="l" t="t" r="r" b="b"/>
            <a:pathLst>
              <a:path w="608518" h="904554">
                <a:moveTo>
                  <a:pt x="0" y="0"/>
                </a:moveTo>
                <a:lnTo>
                  <a:pt x="608518" y="0"/>
                </a:lnTo>
                <a:lnTo>
                  <a:pt x="608518" y="904554"/>
                </a:lnTo>
                <a:lnTo>
                  <a:pt x="0" y="9045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18" name="Freeform 18"/>
          <p:cNvSpPr/>
          <p:nvPr/>
        </p:nvSpPr>
        <p:spPr>
          <a:xfrm rot="-5400000">
            <a:off x="15916621" y="4958832"/>
            <a:ext cx="608518" cy="904554"/>
          </a:xfrm>
          <a:custGeom>
            <a:avLst/>
            <a:gdLst/>
            <a:ahLst/>
            <a:cxnLst/>
            <a:rect l="l" t="t" r="r" b="b"/>
            <a:pathLst>
              <a:path w="608518" h="904554">
                <a:moveTo>
                  <a:pt x="0" y="0"/>
                </a:moveTo>
                <a:lnTo>
                  <a:pt x="608518" y="0"/>
                </a:lnTo>
                <a:lnTo>
                  <a:pt x="608518" y="904554"/>
                </a:lnTo>
                <a:lnTo>
                  <a:pt x="0" y="9045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19" name="Freeform 19"/>
          <p:cNvSpPr/>
          <p:nvPr/>
        </p:nvSpPr>
        <p:spPr>
          <a:xfrm rot="-5400000">
            <a:off x="16399716" y="4958832"/>
            <a:ext cx="608518" cy="904554"/>
          </a:xfrm>
          <a:custGeom>
            <a:avLst/>
            <a:gdLst/>
            <a:ahLst/>
            <a:cxnLst/>
            <a:rect l="l" t="t" r="r" b="b"/>
            <a:pathLst>
              <a:path w="608518" h="904554">
                <a:moveTo>
                  <a:pt x="0" y="0"/>
                </a:moveTo>
                <a:lnTo>
                  <a:pt x="608518" y="0"/>
                </a:lnTo>
                <a:lnTo>
                  <a:pt x="608518" y="904554"/>
                </a:lnTo>
                <a:lnTo>
                  <a:pt x="0" y="9045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20" name="Freeform 20"/>
          <p:cNvSpPr/>
          <p:nvPr/>
        </p:nvSpPr>
        <p:spPr>
          <a:xfrm rot="-2700000">
            <a:off x="791256" y="7838334"/>
            <a:ext cx="313201" cy="309214"/>
          </a:xfrm>
          <a:custGeom>
            <a:avLst/>
            <a:gdLst/>
            <a:ahLst/>
            <a:cxnLst/>
            <a:rect l="l" t="t" r="r" b="b"/>
            <a:pathLst>
              <a:path w="313201" h="309214">
                <a:moveTo>
                  <a:pt x="0" y="0"/>
                </a:moveTo>
                <a:lnTo>
                  <a:pt x="313200" y="0"/>
                </a:lnTo>
                <a:lnTo>
                  <a:pt x="313200" y="309214"/>
                </a:lnTo>
                <a:lnTo>
                  <a:pt x="0" y="309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21" name="TextBox 21"/>
          <p:cNvSpPr txBox="1"/>
          <p:nvPr/>
        </p:nvSpPr>
        <p:spPr>
          <a:xfrm>
            <a:off x="5124407" y="7744309"/>
            <a:ext cx="2985823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uk-UA" sz="2000" noProof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Проліт камери над Каменем Вибору (центр "Розгалуженої Крипти"), що демонструє два шляхи (Ризик/Нагорода).</a:t>
            </a:r>
          </a:p>
        </p:txBody>
      </p:sp>
      <p:sp>
        <p:nvSpPr>
          <p:cNvPr id="22" name="Freeform 22"/>
          <p:cNvSpPr/>
          <p:nvPr/>
        </p:nvSpPr>
        <p:spPr>
          <a:xfrm rot="-2700000">
            <a:off x="8154688" y="7838334"/>
            <a:ext cx="313201" cy="309214"/>
          </a:xfrm>
          <a:custGeom>
            <a:avLst/>
            <a:gdLst/>
            <a:ahLst/>
            <a:cxnLst/>
            <a:rect l="l" t="t" r="r" b="b"/>
            <a:pathLst>
              <a:path w="313201" h="309214">
                <a:moveTo>
                  <a:pt x="0" y="0"/>
                </a:moveTo>
                <a:lnTo>
                  <a:pt x="313200" y="0"/>
                </a:lnTo>
                <a:lnTo>
                  <a:pt x="313200" y="309214"/>
                </a:lnTo>
                <a:lnTo>
                  <a:pt x="0" y="309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23" name="Freeform 23"/>
          <p:cNvSpPr/>
          <p:nvPr/>
        </p:nvSpPr>
        <p:spPr>
          <a:xfrm rot="-2700000">
            <a:off x="12524164" y="7838334"/>
            <a:ext cx="313201" cy="309214"/>
          </a:xfrm>
          <a:custGeom>
            <a:avLst/>
            <a:gdLst/>
            <a:ahLst/>
            <a:cxnLst/>
            <a:rect l="l" t="t" r="r" b="b"/>
            <a:pathLst>
              <a:path w="313201" h="309214">
                <a:moveTo>
                  <a:pt x="0" y="0"/>
                </a:moveTo>
                <a:lnTo>
                  <a:pt x="313201" y="0"/>
                </a:lnTo>
                <a:lnTo>
                  <a:pt x="313201" y="309214"/>
                </a:lnTo>
                <a:lnTo>
                  <a:pt x="0" y="309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24" name="Freeform 24"/>
          <p:cNvSpPr/>
          <p:nvPr/>
        </p:nvSpPr>
        <p:spPr>
          <a:xfrm rot="-2700000">
            <a:off x="4481049" y="7838334"/>
            <a:ext cx="313201" cy="309214"/>
          </a:xfrm>
          <a:custGeom>
            <a:avLst/>
            <a:gdLst/>
            <a:ahLst/>
            <a:cxnLst/>
            <a:rect l="l" t="t" r="r" b="b"/>
            <a:pathLst>
              <a:path w="313201" h="309214">
                <a:moveTo>
                  <a:pt x="0" y="0"/>
                </a:moveTo>
                <a:lnTo>
                  <a:pt x="313201" y="0"/>
                </a:lnTo>
                <a:lnTo>
                  <a:pt x="313201" y="309214"/>
                </a:lnTo>
                <a:lnTo>
                  <a:pt x="0" y="309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25" name="TextBox 25"/>
          <p:cNvSpPr txBox="1"/>
          <p:nvPr/>
        </p:nvSpPr>
        <p:spPr>
          <a:xfrm>
            <a:off x="727799" y="1085850"/>
            <a:ext cx="7100393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uk-UA" sz="4800" b="1" noProof="1">
                <a:solidFill>
                  <a:srgbClr val="BDFF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ВЕРТИКАЛЬНИЙ ЗРІЗ: "ПЕРШЕ ЗІТКНЕННЯ У РОЗГАЛУЖЕНІЙ КРИПТІ"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31770" y="7744309"/>
            <a:ext cx="2985823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uk-UA" sz="2000" noProof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Крупний план на зарядку рунічної аркебузи. Швидкий перекат (Dodging) гравця, щоб уникнути атаки.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798045" y="7675788"/>
            <a:ext cx="3662662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uk-UA" sz="2000" noProof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Інтенсивний бій з хвилями ворогів ближнього та дальнього бою у квадратній арені з колонами. Демонстрація Twin-stick стрільби.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27800" y="5067300"/>
            <a:ext cx="6260604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uk-UA" sz="4800" noProof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Хронометраж та Дія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411200" y="7675789"/>
            <a:ext cx="3152284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uk-UA" sz="2000" noProof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Перемога над міні-босом. Захоплення луту: новий артефакт/зброя.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80B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4854" cy="419398"/>
            </a:xfrm>
            <a:custGeom>
              <a:avLst/>
              <a:gdLst/>
              <a:ahLst/>
              <a:cxnLst/>
              <a:rect l="l" t="t" r="r" b="b"/>
              <a:pathLst>
                <a:path w="1154854" h="419398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BDFF00"/>
            </a:solidFill>
          </p:spPr>
          <p:txBody>
            <a:bodyPr/>
            <a:lstStyle/>
            <a:p>
              <a:endParaRPr lang="uk-UA" noProof="1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uk-UA" noProof="1"/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16910332" y="8971"/>
            <a:ext cx="1409712" cy="1391770"/>
          </a:xfrm>
          <a:custGeom>
            <a:avLst/>
            <a:gdLst/>
            <a:ahLst/>
            <a:cxnLst/>
            <a:rect l="l" t="t" r="r" b="b"/>
            <a:pathLst>
              <a:path w="1409712" h="1391770">
                <a:moveTo>
                  <a:pt x="0" y="0"/>
                </a:moveTo>
                <a:lnTo>
                  <a:pt x="1409712" y="0"/>
                </a:lnTo>
                <a:lnTo>
                  <a:pt x="1409712" y="1391770"/>
                </a:lnTo>
                <a:lnTo>
                  <a:pt x="0" y="1391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6" name="Freeform 6"/>
          <p:cNvSpPr/>
          <p:nvPr/>
        </p:nvSpPr>
        <p:spPr>
          <a:xfrm rot="-5400000">
            <a:off x="1176718" y="9110282"/>
            <a:ext cx="608518" cy="904554"/>
          </a:xfrm>
          <a:custGeom>
            <a:avLst/>
            <a:gdLst/>
            <a:ahLst/>
            <a:cxnLst/>
            <a:rect l="l" t="t" r="r" b="b"/>
            <a:pathLst>
              <a:path w="608518" h="904554">
                <a:moveTo>
                  <a:pt x="0" y="0"/>
                </a:moveTo>
                <a:lnTo>
                  <a:pt x="608518" y="0"/>
                </a:lnTo>
                <a:lnTo>
                  <a:pt x="608518" y="904554"/>
                </a:lnTo>
                <a:lnTo>
                  <a:pt x="0" y="904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7" name="Freeform 7"/>
          <p:cNvSpPr/>
          <p:nvPr/>
        </p:nvSpPr>
        <p:spPr>
          <a:xfrm rot="-5400000">
            <a:off x="1659813" y="9110282"/>
            <a:ext cx="608518" cy="904554"/>
          </a:xfrm>
          <a:custGeom>
            <a:avLst/>
            <a:gdLst/>
            <a:ahLst/>
            <a:cxnLst/>
            <a:rect l="l" t="t" r="r" b="b"/>
            <a:pathLst>
              <a:path w="608518" h="904554">
                <a:moveTo>
                  <a:pt x="0" y="0"/>
                </a:moveTo>
                <a:lnTo>
                  <a:pt x="608518" y="0"/>
                </a:lnTo>
                <a:lnTo>
                  <a:pt x="608518" y="904554"/>
                </a:lnTo>
                <a:lnTo>
                  <a:pt x="0" y="904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8" name="Freeform 8"/>
          <p:cNvSpPr/>
          <p:nvPr/>
        </p:nvSpPr>
        <p:spPr>
          <a:xfrm rot="-5400000">
            <a:off x="2142909" y="9110282"/>
            <a:ext cx="608518" cy="904554"/>
          </a:xfrm>
          <a:custGeom>
            <a:avLst/>
            <a:gdLst/>
            <a:ahLst/>
            <a:cxnLst/>
            <a:rect l="l" t="t" r="r" b="b"/>
            <a:pathLst>
              <a:path w="608518" h="904554">
                <a:moveTo>
                  <a:pt x="0" y="0"/>
                </a:moveTo>
                <a:lnTo>
                  <a:pt x="608518" y="0"/>
                </a:lnTo>
                <a:lnTo>
                  <a:pt x="608518" y="904554"/>
                </a:lnTo>
                <a:lnTo>
                  <a:pt x="0" y="904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9" name="Freeform 9"/>
          <p:cNvSpPr/>
          <p:nvPr/>
        </p:nvSpPr>
        <p:spPr>
          <a:xfrm rot="-5400000">
            <a:off x="15227395" y="1111765"/>
            <a:ext cx="608518" cy="904554"/>
          </a:xfrm>
          <a:custGeom>
            <a:avLst/>
            <a:gdLst/>
            <a:ahLst/>
            <a:cxnLst/>
            <a:rect l="l" t="t" r="r" b="b"/>
            <a:pathLst>
              <a:path w="608518" h="904554">
                <a:moveTo>
                  <a:pt x="0" y="0"/>
                </a:moveTo>
                <a:lnTo>
                  <a:pt x="608517" y="0"/>
                </a:lnTo>
                <a:lnTo>
                  <a:pt x="608517" y="904554"/>
                </a:lnTo>
                <a:lnTo>
                  <a:pt x="0" y="904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10" name="Freeform 10"/>
          <p:cNvSpPr/>
          <p:nvPr/>
        </p:nvSpPr>
        <p:spPr>
          <a:xfrm rot="-5400000">
            <a:off x="15710490" y="1111765"/>
            <a:ext cx="608518" cy="904554"/>
          </a:xfrm>
          <a:custGeom>
            <a:avLst/>
            <a:gdLst/>
            <a:ahLst/>
            <a:cxnLst/>
            <a:rect l="l" t="t" r="r" b="b"/>
            <a:pathLst>
              <a:path w="608518" h="904554">
                <a:moveTo>
                  <a:pt x="0" y="0"/>
                </a:moveTo>
                <a:lnTo>
                  <a:pt x="608518" y="0"/>
                </a:lnTo>
                <a:lnTo>
                  <a:pt x="608518" y="904554"/>
                </a:lnTo>
                <a:lnTo>
                  <a:pt x="0" y="904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11" name="Freeform 11"/>
          <p:cNvSpPr/>
          <p:nvPr/>
        </p:nvSpPr>
        <p:spPr>
          <a:xfrm rot="-5400000">
            <a:off x="16162767" y="1111765"/>
            <a:ext cx="608518" cy="904554"/>
          </a:xfrm>
          <a:custGeom>
            <a:avLst/>
            <a:gdLst/>
            <a:ahLst/>
            <a:cxnLst/>
            <a:rect l="l" t="t" r="r" b="b"/>
            <a:pathLst>
              <a:path w="608518" h="904554">
                <a:moveTo>
                  <a:pt x="0" y="0"/>
                </a:moveTo>
                <a:lnTo>
                  <a:pt x="608518" y="0"/>
                </a:lnTo>
                <a:lnTo>
                  <a:pt x="608518" y="904554"/>
                </a:lnTo>
                <a:lnTo>
                  <a:pt x="0" y="904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12" name="TextBox 12"/>
          <p:cNvSpPr txBox="1"/>
          <p:nvPr/>
        </p:nvSpPr>
        <p:spPr>
          <a:xfrm>
            <a:off x="754272" y="772794"/>
            <a:ext cx="10980528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uk-UA" sz="4400" b="1" noProof="1">
                <a:solidFill>
                  <a:srgbClr val="BDFF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ОЦІНКА ПРОТОТИПУ ТА НАВЧАННЯ (РЕЗУЛЬТАТИ ROUGH CUT)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64007" y="2867071"/>
            <a:ext cx="3377656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uk-UA" sz="2000" noProof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Перевірка "бойового відчуття" (feel) Twin-stick керування: точність, динаміка та задоволення від стрільби.</a:t>
            </a:r>
          </a:p>
        </p:txBody>
      </p:sp>
      <p:sp>
        <p:nvSpPr>
          <p:cNvPr id="14" name="Freeform 14"/>
          <p:cNvSpPr/>
          <p:nvPr/>
        </p:nvSpPr>
        <p:spPr>
          <a:xfrm rot="-2700000">
            <a:off x="4437719" y="2662165"/>
            <a:ext cx="313201" cy="309214"/>
          </a:xfrm>
          <a:custGeom>
            <a:avLst/>
            <a:gdLst/>
            <a:ahLst/>
            <a:cxnLst/>
            <a:rect l="l" t="t" r="r" b="b"/>
            <a:pathLst>
              <a:path w="313201" h="309214">
                <a:moveTo>
                  <a:pt x="0" y="0"/>
                </a:moveTo>
                <a:lnTo>
                  <a:pt x="313200" y="0"/>
                </a:lnTo>
                <a:lnTo>
                  <a:pt x="313200" y="309214"/>
                </a:lnTo>
                <a:lnTo>
                  <a:pt x="0" y="309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15" name="TextBox 15"/>
          <p:cNvSpPr txBox="1"/>
          <p:nvPr/>
        </p:nvSpPr>
        <p:spPr>
          <a:xfrm>
            <a:off x="5046977" y="3158312"/>
            <a:ext cx="4239854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uk-UA" sz="2000" noProof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1. Висока точність прицілювання. 2. Плавний перекат, що відчувається як корисний інструмент захисту. 3. Відсутність "Muddy Mix" – SFX зброї та ударів чіткі, не тонуть у музиці.</a:t>
            </a:r>
          </a:p>
        </p:txBody>
      </p:sp>
      <p:sp>
        <p:nvSpPr>
          <p:cNvPr id="16" name="Freeform 16"/>
          <p:cNvSpPr/>
          <p:nvPr/>
        </p:nvSpPr>
        <p:spPr>
          <a:xfrm rot="-2700000">
            <a:off x="9645910" y="3554546"/>
            <a:ext cx="313201" cy="309214"/>
          </a:xfrm>
          <a:custGeom>
            <a:avLst/>
            <a:gdLst/>
            <a:ahLst/>
            <a:cxnLst/>
            <a:rect l="l" t="t" r="r" b="b"/>
            <a:pathLst>
              <a:path w="313201" h="309214">
                <a:moveTo>
                  <a:pt x="0" y="0"/>
                </a:moveTo>
                <a:lnTo>
                  <a:pt x="313200" y="0"/>
                </a:lnTo>
                <a:lnTo>
                  <a:pt x="313200" y="309214"/>
                </a:lnTo>
                <a:lnTo>
                  <a:pt x="0" y="309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17" name="TextBox 17"/>
          <p:cNvSpPr txBox="1"/>
          <p:nvPr/>
        </p:nvSpPr>
        <p:spPr>
          <a:xfrm>
            <a:off x="10374992" y="4229100"/>
            <a:ext cx="4239854" cy="323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ctr">
              <a:lnSpc>
                <a:spcPts val="2100"/>
              </a:lnSpc>
              <a:spcBef>
                <a:spcPct val="0"/>
              </a:spcBef>
              <a:buAutoNum type="arabicPeriod"/>
            </a:pPr>
            <a:r>
              <a:rPr lang="uk-UA" sz="2000" noProof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Ритм: початковий темп був занадто повільний. Було обрізано 20% "порожніх" кадрів. </a:t>
            </a:r>
          </a:p>
          <a:p>
            <a:pPr marL="342900" indent="-342900" algn="ctr">
              <a:lnSpc>
                <a:spcPts val="2100"/>
              </a:lnSpc>
              <a:spcBef>
                <a:spcPct val="0"/>
              </a:spcBef>
              <a:buAutoNum type="arabicPeriod"/>
            </a:pPr>
            <a:r>
              <a:rPr lang="uk-UA" sz="2000" noProof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Аудіо: було нормалізовано піки sfx, щоб уникнути "muddy mix" під час використання vo (якщо є) та музики. </a:t>
            </a:r>
          </a:p>
          <a:p>
            <a:pPr marL="342900" indent="-342900" algn="ctr">
              <a:lnSpc>
                <a:spcPts val="2100"/>
              </a:lnSpc>
              <a:spcBef>
                <a:spcPct val="0"/>
              </a:spcBef>
              <a:buAutoNum type="arabicPeriod"/>
            </a:pPr>
            <a:r>
              <a:rPr lang="uk-UA" sz="2000" noProof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Візуал: додано більше контрасту між світлом та тінню для підкреслення готичної атмосфери.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61731" y="2384363"/>
            <a:ext cx="2985823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uk-UA" sz="2400" b="1" noProof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МЕТА ТЕСТУВАННЯ</a:t>
            </a:r>
          </a:p>
        </p:txBody>
      </p:sp>
      <p:sp>
        <p:nvSpPr>
          <p:cNvPr id="19" name="Freeform 19"/>
          <p:cNvSpPr/>
          <p:nvPr/>
        </p:nvSpPr>
        <p:spPr>
          <a:xfrm rot="-2700000">
            <a:off x="261315" y="2421380"/>
            <a:ext cx="313201" cy="309214"/>
          </a:xfrm>
          <a:custGeom>
            <a:avLst/>
            <a:gdLst/>
            <a:ahLst/>
            <a:cxnLst/>
            <a:rect l="l" t="t" r="r" b="b"/>
            <a:pathLst>
              <a:path w="313201" h="309214">
                <a:moveTo>
                  <a:pt x="0" y="0"/>
                </a:moveTo>
                <a:lnTo>
                  <a:pt x="313200" y="0"/>
                </a:lnTo>
                <a:lnTo>
                  <a:pt x="313200" y="309215"/>
                </a:lnTo>
                <a:lnTo>
                  <a:pt x="0" y="309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20" name="TextBox 20"/>
          <p:cNvSpPr txBox="1"/>
          <p:nvPr/>
        </p:nvSpPr>
        <p:spPr>
          <a:xfrm>
            <a:off x="5046976" y="2634437"/>
            <a:ext cx="2877823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uk-UA" sz="2400" b="1" noProof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КРИТЕРІЇ УСПІХУ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335940" y="3528495"/>
            <a:ext cx="5253571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uk-UA" sz="2400" b="1" noProof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УРОКИ З ЧОРНОВОГО МОНТАЖУ</a:t>
            </a:r>
          </a:p>
        </p:txBody>
      </p:sp>
      <p:pic>
        <p:nvPicPr>
          <p:cNvPr id="23" name="Рисунок 22" descr="Зображення, що містить знімок екрана, Цифрове компонування, текст, Комп’ютерна гра">
            <a:extLst>
              <a:ext uri="{FF2B5EF4-FFF2-40B4-BE49-F238E27FC236}">
                <a16:creationId xmlns:a16="http://schemas.microsoft.com/office/drawing/2014/main" id="{FCB40F2C-A961-E024-1F70-0D0663DA477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387" y="5164540"/>
            <a:ext cx="7119867" cy="398475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80B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4854" cy="419398"/>
            </a:xfrm>
            <a:custGeom>
              <a:avLst/>
              <a:gdLst/>
              <a:ahLst/>
              <a:cxnLst/>
              <a:rect l="l" t="t" r="r" b="b"/>
              <a:pathLst>
                <a:path w="1154854" h="419398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BDFF00"/>
            </a:solidFill>
          </p:spPr>
          <p:txBody>
            <a:bodyPr/>
            <a:lstStyle/>
            <a:p>
              <a:endParaRPr lang="uk-UA" noProof="1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uk-UA" noProof="1"/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16910332" y="8971"/>
            <a:ext cx="1409712" cy="1391770"/>
          </a:xfrm>
          <a:custGeom>
            <a:avLst/>
            <a:gdLst/>
            <a:ahLst/>
            <a:cxnLst/>
            <a:rect l="l" t="t" r="r" b="b"/>
            <a:pathLst>
              <a:path w="1409712" h="1391770">
                <a:moveTo>
                  <a:pt x="0" y="0"/>
                </a:moveTo>
                <a:lnTo>
                  <a:pt x="1409712" y="0"/>
                </a:lnTo>
                <a:lnTo>
                  <a:pt x="1409712" y="1391770"/>
                </a:lnTo>
                <a:lnTo>
                  <a:pt x="0" y="1391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6" name="Freeform 6"/>
          <p:cNvSpPr/>
          <p:nvPr/>
        </p:nvSpPr>
        <p:spPr>
          <a:xfrm rot="-5400000">
            <a:off x="1095874" y="9110282"/>
            <a:ext cx="608518" cy="904554"/>
          </a:xfrm>
          <a:custGeom>
            <a:avLst/>
            <a:gdLst/>
            <a:ahLst/>
            <a:cxnLst/>
            <a:rect l="l" t="t" r="r" b="b"/>
            <a:pathLst>
              <a:path w="608518" h="904554">
                <a:moveTo>
                  <a:pt x="0" y="0"/>
                </a:moveTo>
                <a:lnTo>
                  <a:pt x="608518" y="0"/>
                </a:lnTo>
                <a:lnTo>
                  <a:pt x="608518" y="904554"/>
                </a:lnTo>
                <a:lnTo>
                  <a:pt x="0" y="904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7" name="Freeform 7"/>
          <p:cNvSpPr/>
          <p:nvPr/>
        </p:nvSpPr>
        <p:spPr>
          <a:xfrm rot="-5400000">
            <a:off x="1578970" y="9110282"/>
            <a:ext cx="608518" cy="904554"/>
          </a:xfrm>
          <a:custGeom>
            <a:avLst/>
            <a:gdLst/>
            <a:ahLst/>
            <a:cxnLst/>
            <a:rect l="l" t="t" r="r" b="b"/>
            <a:pathLst>
              <a:path w="608518" h="904554">
                <a:moveTo>
                  <a:pt x="0" y="0"/>
                </a:moveTo>
                <a:lnTo>
                  <a:pt x="608517" y="0"/>
                </a:lnTo>
                <a:lnTo>
                  <a:pt x="608517" y="904554"/>
                </a:lnTo>
                <a:lnTo>
                  <a:pt x="0" y="904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8" name="Freeform 8"/>
          <p:cNvSpPr/>
          <p:nvPr/>
        </p:nvSpPr>
        <p:spPr>
          <a:xfrm rot="-5400000">
            <a:off x="2062065" y="9110282"/>
            <a:ext cx="608518" cy="904554"/>
          </a:xfrm>
          <a:custGeom>
            <a:avLst/>
            <a:gdLst/>
            <a:ahLst/>
            <a:cxnLst/>
            <a:rect l="l" t="t" r="r" b="b"/>
            <a:pathLst>
              <a:path w="608518" h="904554">
                <a:moveTo>
                  <a:pt x="0" y="0"/>
                </a:moveTo>
                <a:lnTo>
                  <a:pt x="608518" y="0"/>
                </a:lnTo>
                <a:lnTo>
                  <a:pt x="608518" y="904554"/>
                </a:lnTo>
                <a:lnTo>
                  <a:pt x="0" y="904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9" name="Freeform 9"/>
          <p:cNvSpPr/>
          <p:nvPr/>
        </p:nvSpPr>
        <p:spPr>
          <a:xfrm rot="-5400000">
            <a:off x="15172538" y="957435"/>
            <a:ext cx="608518" cy="904554"/>
          </a:xfrm>
          <a:custGeom>
            <a:avLst/>
            <a:gdLst/>
            <a:ahLst/>
            <a:cxnLst/>
            <a:rect l="l" t="t" r="r" b="b"/>
            <a:pathLst>
              <a:path w="608518" h="904554">
                <a:moveTo>
                  <a:pt x="0" y="0"/>
                </a:moveTo>
                <a:lnTo>
                  <a:pt x="608518" y="0"/>
                </a:lnTo>
                <a:lnTo>
                  <a:pt x="608518" y="904554"/>
                </a:lnTo>
                <a:lnTo>
                  <a:pt x="0" y="904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10" name="Freeform 10"/>
          <p:cNvSpPr/>
          <p:nvPr/>
        </p:nvSpPr>
        <p:spPr>
          <a:xfrm rot="-5400000">
            <a:off x="15655634" y="957435"/>
            <a:ext cx="608518" cy="904554"/>
          </a:xfrm>
          <a:custGeom>
            <a:avLst/>
            <a:gdLst/>
            <a:ahLst/>
            <a:cxnLst/>
            <a:rect l="l" t="t" r="r" b="b"/>
            <a:pathLst>
              <a:path w="608518" h="904554">
                <a:moveTo>
                  <a:pt x="0" y="0"/>
                </a:moveTo>
                <a:lnTo>
                  <a:pt x="608517" y="0"/>
                </a:lnTo>
                <a:lnTo>
                  <a:pt x="608517" y="904554"/>
                </a:lnTo>
                <a:lnTo>
                  <a:pt x="0" y="904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11" name="Freeform 11"/>
          <p:cNvSpPr/>
          <p:nvPr/>
        </p:nvSpPr>
        <p:spPr>
          <a:xfrm rot="-5400000">
            <a:off x="16138729" y="957435"/>
            <a:ext cx="608518" cy="904554"/>
          </a:xfrm>
          <a:custGeom>
            <a:avLst/>
            <a:gdLst/>
            <a:ahLst/>
            <a:cxnLst/>
            <a:rect l="l" t="t" r="r" b="b"/>
            <a:pathLst>
              <a:path w="608518" h="904554">
                <a:moveTo>
                  <a:pt x="0" y="0"/>
                </a:moveTo>
                <a:lnTo>
                  <a:pt x="608518" y="0"/>
                </a:lnTo>
                <a:lnTo>
                  <a:pt x="608518" y="904554"/>
                </a:lnTo>
                <a:lnTo>
                  <a:pt x="0" y="904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13" name="TextBox 13"/>
          <p:cNvSpPr txBox="1"/>
          <p:nvPr/>
        </p:nvSpPr>
        <p:spPr>
          <a:xfrm>
            <a:off x="1066801" y="1485912"/>
            <a:ext cx="8450038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uk-UA" sz="6000" b="1" noProof="1">
                <a:solidFill>
                  <a:srgbClr val="BDFF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НАСТУПНІ КРОКИ ТА МАЙБУТНЄ ПРОЕКТУ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39512" y="4549008"/>
            <a:ext cx="5609087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uk-UA" sz="2000" noProof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Тиждень 2: Фіналізація всіх 3D/2D асетів (вороги, зброя). Тиждень 3: Блокування сцени в </a:t>
            </a:r>
            <a:r>
              <a:rPr lang="en-US" sz="2000" noProof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GoDot</a:t>
            </a:r>
            <a:r>
              <a:rPr lang="uk-UA" sz="2000" noProof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Чорновий монтаж (Rough Cut). Тиждень 4: Фіналізація відео, колір/звук, Пітч-дек.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51723" y="4016294"/>
            <a:ext cx="2690707" cy="291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uk-UA" sz="2400" b="1" noProof="1">
                <a:solidFill>
                  <a:srgbClr val="BDFF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Дорожня Карта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30989" y="6798549"/>
            <a:ext cx="4717283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uk-UA" sz="2000" noProof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Level visionary: створення повної процедурної генерації карт. Designer cycles: балансування 10+ типів рунічних боєприпасів.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356623" y="8809543"/>
            <a:ext cx="4357116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uk-UA" sz="2000" noProof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1. Додайте нас до свого списку бажань (wishlist)! 2. Приєднуйтесь до нашого discord для плейтесту!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130990" y="6265834"/>
            <a:ext cx="3477392" cy="291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uk-UA" sz="2400" b="1" noProof="1">
                <a:solidFill>
                  <a:srgbClr val="BDFF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ПОДАЛЬШИЙ ФОКУС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367173" y="8232277"/>
            <a:ext cx="3672427" cy="291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uk-UA" sz="2400" b="1" noProof="1">
                <a:solidFill>
                  <a:srgbClr val="BDFF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ЗАКЛИК ДО ДІЇ (CTA)</a:t>
            </a:r>
          </a:p>
        </p:txBody>
      </p:sp>
      <p:pic>
        <p:nvPicPr>
          <p:cNvPr id="21" name="Рисунок 20" descr="Зображення, що містить зброя, мистецтво, графічний дизайн, постер&#10;&#10;Вміст на основі ШІ може бути неправильним.">
            <a:extLst>
              <a:ext uri="{FF2B5EF4-FFF2-40B4-BE49-F238E27FC236}">
                <a16:creationId xmlns:a16="http://schemas.microsoft.com/office/drawing/2014/main" id="{A3EAB823-3235-B0D2-E5BB-8E0FCE3D6E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898" y="1409712"/>
            <a:ext cx="4985563" cy="498556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80B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4854" cy="419398"/>
            </a:xfrm>
            <a:custGeom>
              <a:avLst/>
              <a:gdLst/>
              <a:ahLst/>
              <a:cxnLst/>
              <a:rect l="l" t="t" r="r" b="b"/>
              <a:pathLst>
                <a:path w="1154854" h="419398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BDFF00"/>
            </a:solidFill>
          </p:spPr>
          <p:txBody>
            <a:bodyPr/>
            <a:lstStyle/>
            <a:p>
              <a:endParaRPr lang="uk-UA" noProof="1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uk-UA" noProof="1"/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16910332" y="8971"/>
            <a:ext cx="1409712" cy="1391770"/>
          </a:xfrm>
          <a:custGeom>
            <a:avLst/>
            <a:gdLst/>
            <a:ahLst/>
            <a:cxnLst/>
            <a:rect l="l" t="t" r="r" b="b"/>
            <a:pathLst>
              <a:path w="1409712" h="1391770">
                <a:moveTo>
                  <a:pt x="0" y="0"/>
                </a:moveTo>
                <a:lnTo>
                  <a:pt x="1409712" y="0"/>
                </a:lnTo>
                <a:lnTo>
                  <a:pt x="1409712" y="1391770"/>
                </a:lnTo>
                <a:lnTo>
                  <a:pt x="0" y="1391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6" name="Freeform 6"/>
          <p:cNvSpPr/>
          <p:nvPr/>
        </p:nvSpPr>
        <p:spPr>
          <a:xfrm rot="-5400000">
            <a:off x="2806381" y="3800791"/>
            <a:ext cx="342040" cy="508438"/>
          </a:xfrm>
          <a:custGeom>
            <a:avLst/>
            <a:gdLst/>
            <a:ahLst/>
            <a:cxnLst/>
            <a:rect l="l" t="t" r="r" b="b"/>
            <a:pathLst>
              <a:path w="342040" h="508438">
                <a:moveTo>
                  <a:pt x="0" y="0"/>
                </a:moveTo>
                <a:lnTo>
                  <a:pt x="342040" y="0"/>
                </a:lnTo>
                <a:lnTo>
                  <a:pt x="342040" y="508438"/>
                </a:lnTo>
                <a:lnTo>
                  <a:pt x="0" y="508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7" name="Freeform 7"/>
          <p:cNvSpPr/>
          <p:nvPr/>
        </p:nvSpPr>
        <p:spPr>
          <a:xfrm rot="-5400000">
            <a:off x="3077923" y="3800791"/>
            <a:ext cx="342040" cy="508438"/>
          </a:xfrm>
          <a:custGeom>
            <a:avLst/>
            <a:gdLst/>
            <a:ahLst/>
            <a:cxnLst/>
            <a:rect l="l" t="t" r="r" b="b"/>
            <a:pathLst>
              <a:path w="342040" h="508438">
                <a:moveTo>
                  <a:pt x="0" y="0"/>
                </a:moveTo>
                <a:lnTo>
                  <a:pt x="342040" y="0"/>
                </a:lnTo>
                <a:lnTo>
                  <a:pt x="342040" y="508438"/>
                </a:lnTo>
                <a:lnTo>
                  <a:pt x="0" y="508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8" name="Freeform 8"/>
          <p:cNvSpPr/>
          <p:nvPr/>
        </p:nvSpPr>
        <p:spPr>
          <a:xfrm rot="-5400000">
            <a:off x="3349465" y="3800791"/>
            <a:ext cx="342040" cy="508438"/>
          </a:xfrm>
          <a:custGeom>
            <a:avLst/>
            <a:gdLst/>
            <a:ahLst/>
            <a:cxnLst/>
            <a:rect l="l" t="t" r="r" b="b"/>
            <a:pathLst>
              <a:path w="342040" h="508438">
                <a:moveTo>
                  <a:pt x="0" y="0"/>
                </a:moveTo>
                <a:lnTo>
                  <a:pt x="342040" y="0"/>
                </a:lnTo>
                <a:lnTo>
                  <a:pt x="342040" y="508438"/>
                </a:lnTo>
                <a:lnTo>
                  <a:pt x="0" y="508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9" name="Freeform 9"/>
          <p:cNvSpPr/>
          <p:nvPr/>
        </p:nvSpPr>
        <p:spPr>
          <a:xfrm rot="-5400000">
            <a:off x="6599391" y="3800791"/>
            <a:ext cx="342040" cy="508438"/>
          </a:xfrm>
          <a:custGeom>
            <a:avLst/>
            <a:gdLst/>
            <a:ahLst/>
            <a:cxnLst/>
            <a:rect l="l" t="t" r="r" b="b"/>
            <a:pathLst>
              <a:path w="342040" h="508438">
                <a:moveTo>
                  <a:pt x="0" y="0"/>
                </a:moveTo>
                <a:lnTo>
                  <a:pt x="342040" y="0"/>
                </a:lnTo>
                <a:lnTo>
                  <a:pt x="342040" y="508438"/>
                </a:lnTo>
                <a:lnTo>
                  <a:pt x="0" y="508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10" name="Freeform 10"/>
          <p:cNvSpPr/>
          <p:nvPr/>
        </p:nvSpPr>
        <p:spPr>
          <a:xfrm rot="-5400000">
            <a:off x="6870933" y="3800791"/>
            <a:ext cx="342040" cy="508438"/>
          </a:xfrm>
          <a:custGeom>
            <a:avLst/>
            <a:gdLst/>
            <a:ahLst/>
            <a:cxnLst/>
            <a:rect l="l" t="t" r="r" b="b"/>
            <a:pathLst>
              <a:path w="342040" h="508438">
                <a:moveTo>
                  <a:pt x="0" y="0"/>
                </a:moveTo>
                <a:lnTo>
                  <a:pt x="342040" y="0"/>
                </a:lnTo>
                <a:lnTo>
                  <a:pt x="342040" y="508438"/>
                </a:lnTo>
                <a:lnTo>
                  <a:pt x="0" y="508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11" name="Freeform 11"/>
          <p:cNvSpPr/>
          <p:nvPr/>
        </p:nvSpPr>
        <p:spPr>
          <a:xfrm rot="-5400000">
            <a:off x="7142475" y="3800791"/>
            <a:ext cx="342040" cy="508438"/>
          </a:xfrm>
          <a:custGeom>
            <a:avLst/>
            <a:gdLst/>
            <a:ahLst/>
            <a:cxnLst/>
            <a:rect l="l" t="t" r="r" b="b"/>
            <a:pathLst>
              <a:path w="342040" h="508438">
                <a:moveTo>
                  <a:pt x="0" y="0"/>
                </a:moveTo>
                <a:lnTo>
                  <a:pt x="342040" y="0"/>
                </a:lnTo>
                <a:lnTo>
                  <a:pt x="342040" y="508438"/>
                </a:lnTo>
                <a:lnTo>
                  <a:pt x="0" y="508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12" name="Freeform 12"/>
          <p:cNvSpPr/>
          <p:nvPr/>
        </p:nvSpPr>
        <p:spPr>
          <a:xfrm rot="-5400000">
            <a:off x="10388759" y="3800791"/>
            <a:ext cx="342040" cy="508438"/>
          </a:xfrm>
          <a:custGeom>
            <a:avLst/>
            <a:gdLst/>
            <a:ahLst/>
            <a:cxnLst/>
            <a:rect l="l" t="t" r="r" b="b"/>
            <a:pathLst>
              <a:path w="342040" h="508438">
                <a:moveTo>
                  <a:pt x="0" y="0"/>
                </a:moveTo>
                <a:lnTo>
                  <a:pt x="342040" y="0"/>
                </a:lnTo>
                <a:lnTo>
                  <a:pt x="342040" y="508438"/>
                </a:lnTo>
                <a:lnTo>
                  <a:pt x="0" y="508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13" name="Freeform 13"/>
          <p:cNvSpPr/>
          <p:nvPr/>
        </p:nvSpPr>
        <p:spPr>
          <a:xfrm rot="-5400000">
            <a:off x="10660301" y="3800791"/>
            <a:ext cx="342040" cy="508438"/>
          </a:xfrm>
          <a:custGeom>
            <a:avLst/>
            <a:gdLst/>
            <a:ahLst/>
            <a:cxnLst/>
            <a:rect l="l" t="t" r="r" b="b"/>
            <a:pathLst>
              <a:path w="342040" h="508438">
                <a:moveTo>
                  <a:pt x="0" y="0"/>
                </a:moveTo>
                <a:lnTo>
                  <a:pt x="342040" y="0"/>
                </a:lnTo>
                <a:lnTo>
                  <a:pt x="342040" y="508438"/>
                </a:lnTo>
                <a:lnTo>
                  <a:pt x="0" y="508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14" name="Freeform 14"/>
          <p:cNvSpPr/>
          <p:nvPr/>
        </p:nvSpPr>
        <p:spPr>
          <a:xfrm rot="-5400000">
            <a:off x="10931843" y="3800791"/>
            <a:ext cx="342040" cy="508438"/>
          </a:xfrm>
          <a:custGeom>
            <a:avLst/>
            <a:gdLst/>
            <a:ahLst/>
            <a:cxnLst/>
            <a:rect l="l" t="t" r="r" b="b"/>
            <a:pathLst>
              <a:path w="342040" h="508438">
                <a:moveTo>
                  <a:pt x="0" y="0"/>
                </a:moveTo>
                <a:lnTo>
                  <a:pt x="342040" y="0"/>
                </a:lnTo>
                <a:lnTo>
                  <a:pt x="342040" y="508438"/>
                </a:lnTo>
                <a:lnTo>
                  <a:pt x="0" y="508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15" name="Freeform 15"/>
          <p:cNvSpPr/>
          <p:nvPr/>
        </p:nvSpPr>
        <p:spPr>
          <a:xfrm rot="-5400000">
            <a:off x="14222543" y="3800791"/>
            <a:ext cx="342040" cy="508438"/>
          </a:xfrm>
          <a:custGeom>
            <a:avLst/>
            <a:gdLst/>
            <a:ahLst/>
            <a:cxnLst/>
            <a:rect l="l" t="t" r="r" b="b"/>
            <a:pathLst>
              <a:path w="342040" h="508438">
                <a:moveTo>
                  <a:pt x="0" y="0"/>
                </a:moveTo>
                <a:lnTo>
                  <a:pt x="342040" y="0"/>
                </a:lnTo>
                <a:lnTo>
                  <a:pt x="342040" y="508438"/>
                </a:lnTo>
                <a:lnTo>
                  <a:pt x="0" y="508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16" name="Freeform 16"/>
          <p:cNvSpPr/>
          <p:nvPr/>
        </p:nvSpPr>
        <p:spPr>
          <a:xfrm rot="-5400000">
            <a:off x="14494085" y="3800791"/>
            <a:ext cx="342040" cy="508438"/>
          </a:xfrm>
          <a:custGeom>
            <a:avLst/>
            <a:gdLst/>
            <a:ahLst/>
            <a:cxnLst/>
            <a:rect l="l" t="t" r="r" b="b"/>
            <a:pathLst>
              <a:path w="342040" h="508438">
                <a:moveTo>
                  <a:pt x="0" y="0"/>
                </a:moveTo>
                <a:lnTo>
                  <a:pt x="342040" y="0"/>
                </a:lnTo>
                <a:lnTo>
                  <a:pt x="342040" y="508438"/>
                </a:lnTo>
                <a:lnTo>
                  <a:pt x="0" y="508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17" name="Freeform 17"/>
          <p:cNvSpPr/>
          <p:nvPr/>
        </p:nvSpPr>
        <p:spPr>
          <a:xfrm rot="-5400000">
            <a:off x="14765627" y="3800791"/>
            <a:ext cx="342040" cy="508438"/>
          </a:xfrm>
          <a:custGeom>
            <a:avLst/>
            <a:gdLst/>
            <a:ahLst/>
            <a:cxnLst/>
            <a:rect l="l" t="t" r="r" b="b"/>
            <a:pathLst>
              <a:path w="342040" h="508438">
                <a:moveTo>
                  <a:pt x="0" y="0"/>
                </a:moveTo>
                <a:lnTo>
                  <a:pt x="342040" y="0"/>
                </a:lnTo>
                <a:lnTo>
                  <a:pt x="342040" y="508438"/>
                </a:lnTo>
                <a:lnTo>
                  <a:pt x="0" y="508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18" name="Freeform 18"/>
          <p:cNvSpPr/>
          <p:nvPr/>
        </p:nvSpPr>
        <p:spPr>
          <a:xfrm>
            <a:off x="2182934" y="4377829"/>
            <a:ext cx="2132018" cy="2842690"/>
          </a:xfrm>
          <a:custGeom>
            <a:avLst/>
            <a:gdLst/>
            <a:ahLst/>
            <a:cxnLst/>
            <a:rect l="l" t="t" r="r" b="b"/>
            <a:pathLst>
              <a:path w="2132018" h="2842690">
                <a:moveTo>
                  <a:pt x="0" y="0"/>
                </a:moveTo>
                <a:lnTo>
                  <a:pt x="2132018" y="0"/>
                </a:lnTo>
                <a:lnTo>
                  <a:pt x="2132018" y="2842690"/>
                </a:lnTo>
                <a:lnTo>
                  <a:pt x="0" y="2842690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19" name="Freeform 19"/>
          <p:cNvSpPr/>
          <p:nvPr/>
        </p:nvSpPr>
        <p:spPr>
          <a:xfrm>
            <a:off x="5975944" y="4377829"/>
            <a:ext cx="2132018" cy="2842690"/>
          </a:xfrm>
          <a:custGeom>
            <a:avLst/>
            <a:gdLst/>
            <a:ahLst/>
            <a:cxnLst/>
            <a:rect l="l" t="t" r="r" b="b"/>
            <a:pathLst>
              <a:path w="2132018" h="2842690">
                <a:moveTo>
                  <a:pt x="0" y="0"/>
                </a:moveTo>
                <a:lnTo>
                  <a:pt x="2132018" y="0"/>
                </a:lnTo>
                <a:lnTo>
                  <a:pt x="2132018" y="2842690"/>
                </a:lnTo>
                <a:lnTo>
                  <a:pt x="0" y="2842690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20" name="Freeform 20"/>
          <p:cNvSpPr/>
          <p:nvPr/>
        </p:nvSpPr>
        <p:spPr>
          <a:xfrm>
            <a:off x="9765312" y="4377829"/>
            <a:ext cx="2132018" cy="2842690"/>
          </a:xfrm>
          <a:custGeom>
            <a:avLst/>
            <a:gdLst/>
            <a:ahLst/>
            <a:cxnLst/>
            <a:rect l="l" t="t" r="r" b="b"/>
            <a:pathLst>
              <a:path w="2132018" h="2842690">
                <a:moveTo>
                  <a:pt x="0" y="0"/>
                </a:moveTo>
                <a:lnTo>
                  <a:pt x="2132017" y="0"/>
                </a:lnTo>
                <a:lnTo>
                  <a:pt x="2132017" y="2842690"/>
                </a:lnTo>
                <a:lnTo>
                  <a:pt x="0" y="2842690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21" name="Freeform 21"/>
          <p:cNvSpPr/>
          <p:nvPr/>
        </p:nvSpPr>
        <p:spPr>
          <a:xfrm>
            <a:off x="13554679" y="4436715"/>
            <a:ext cx="2220852" cy="2842690"/>
          </a:xfrm>
          <a:custGeom>
            <a:avLst/>
            <a:gdLst/>
            <a:ahLst/>
            <a:cxnLst/>
            <a:rect l="l" t="t" r="r" b="b"/>
            <a:pathLst>
              <a:path w="2220852" h="2842690">
                <a:moveTo>
                  <a:pt x="0" y="0"/>
                </a:moveTo>
                <a:lnTo>
                  <a:pt x="2220852" y="0"/>
                </a:lnTo>
                <a:lnTo>
                  <a:pt x="2220852" y="2842690"/>
                </a:lnTo>
                <a:lnTo>
                  <a:pt x="0" y="2842690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22" name="TextBox 22"/>
          <p:cNvSpPr txBox="1"/>
          <p:nvPr/>
        </p:nvSpPr>
        <p:spPr>
          <a:xfrm>
            <a:off x="1525204" y="7344344"/>
            <a:ext cx="3123599" cy="291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8"/>
              </a:lnSpc>
              <a:spcBef>
                <a:spcPct val="0"/>
              </a:spcBef>
            </a:pPr>
            <a:r>
              <a:rPr lang="uk-UA" sz="2400" b="1" noProof="1">
                <a:solidFill>
                  <a:srgbClr val="BDFF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Бєглов Антон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45940" y="7963081"/>
            <a:ext cx="3482125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uk-UA" sz="2400" noProof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Project Lead / Lead Programmer / Game Design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462831" y="7343742"/>
            <a:ext cx="3123599" cy="291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8"/>
              </a:lnSpc>
              <a:spcBef>
                <a:spcPct val="0"/>
              </a:spcBef>
            </a:pPr>
            <a:r>
              <a:rPr lang="uk-UA" sz="2400" b="1" noProof="1">
                <a:solidFill>
                  <a:srgbClr val="BDFF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Гулий Євгеній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941365" y="8021895"/>
            <a:ext cx="3482125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uk-UA" sz="2400" noProof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Programmer / Technical Artist / AI Generation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252198" y="7344344"/>
            <a:ext cx="3123599" cy="291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8"/>
              </a:lnSpc>
              <a:spcBef>
                <a:spcPct val="0"/>
              </a:spcBef>
            </a:pPr>
            <a:r>
              <a:rPr lang="uk-UA" sz="2400" b="1" noProof="1">
                <a:solidFill>
                  <a:srgbClr val="BDFF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Котигорох Віталій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090258" y="7963081"/>
            <a:ext cx="3482125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uk-UA" sz="2400" noProof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Audio Director / Sound Selection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191001" y="2028941"/>
            <a:ext cx="9363678" cy="10511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74"/>
              </a:lnSpc>
            </a:pPr>
            <a:r>
              <a:rPr lang="uk-UA" sz="8800" b="1" noProof="1">
                <a:solidFill>
                  <a:srgbClr val="BDFF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MEET OUR TEAM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120629" y="7343668"/>
            <a:ext cx="3123599" cy="291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8"/>
              </a:lnSpc>
              <a:spcBef>
                <a:spcPct val="0"/>
              </a:spcBef>
            </a:pPr>
            <a:r>
              <a:rPr lang="uk-UA" sz="2400" b="1" noProof="1">
                <a:solidFill>
                  <a:srgbClr val="BDFF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Хоменко Назар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284970" y="7963081"/>
            <a:ext cx="3482125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uk-UA" sz="2400" noProof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QA Testing / Game Balance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80B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4854" cy="419398"/>
            </a:xfrm>
            <a:custGeom>
              <a:avLst/>
              <a:gdLst/>
              <a:ahLst/>
              <a:cxnLst/>
              <a:rect l="l" t="t" r="r" b="b"/>
              <a:pathLst>
                <a:path w="1154854" h="419398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BDFF00"/>
            </a:solidFill>
          </p:spPr>
          <p:txBody>
            <a:bodyPr/>
            <a:lstStyle/>
            <a:p>
              <a:endParaRPr lang="uk-UA" noProof="1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uk-UA" noProof="1"/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16910332" y="8971"/>
            <a:ext cx="1409712" cy="1391770"/>
          </a:xfrm>
          <a:custGeom>
            <a:avLst/>
            <a:gdLst/>
            <a:ahLst/>
            <a:cxnLst/>
            <a:rect l="l" t="t" r="r" b="b"/>
            <a:pathLst>
              <a:path w="1409712" h="1391770">
                <a:moveTo>
                  <a:pt x="0" y="0"/>
                </a:moveTo>
                <a:lnTo>
                  <a:pt x="1409712" y="0"/>
                </a:lnTo>
                <a:lnTo>
                  <a:pt x="1409712" y="1391770"/>
                </a:lnTo>
                <a:lnTo>
                  <a:pt x="0" y="1391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grpSp>
        <p:nvGrpSpPr>
          <p:cNvPr id="6" name="Group 6"/>
          <p:cNvGrpSpPr/>
          <p:nvPr/>
        </p:nvGrpSpPr>
        <p:grpSpPr>
          <a:xfrm>
            <a:off x="8485922" y="4387754"/>
            <a:ext cx="8773378" cy="4870546"/>
            <a:chOff x="0" y="0"/>
            <a:chExt cx="5083919" cy="282234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83919" cy="2822341"/>
            </a:xfrm>
            <a:custGeom>
              <a:avLst/>
              <a:gdLst/>
              <a:ahLst/>
              <a:cxnLst/>
              <a:rect l="l" t="t" r="r" b="b"/>
              <a:pathLst>
                <a:path w="5083919" h="2822341">
                  <a:moveTo>
                    <a:pt x="0" y="2822341"/>
                  </a:moveTo>
                  <a:lnTo>
                    <a:pt x="590775" y="0"/>
                  </a:lnTo>
                  <a:lnTo>
                    <a:pt x="5083919" y="0"/>
                  </a:lnTo>
                  <a:lnTo>
                    <a:pt x="4493144" y="2822341"/>
                  </a:lnTo>
                  <a:close/>
                </a:path>
              </a:pathLst>
            </a:custGeom>
            <a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uk-UA" noProof="1"/>
            </a:p>
          </p:txBody>
        </p:sp>
      </p:grpSp>
      <p:sp>
        <p:nvSpPr>
          <p:cNvPr id="8" name="Freeform 8"/>
          <p:cNvSpPr/>
          <p:nvPr/>
        </p:nvSpPr>
        <p:spPr>
          <a:xfrm rot="-5400000">
            <a:off x="11666629" y="3935477"/>
            <a:ext cx="608518" cy="904554"/>
          </a:xfrm>
          <a:custGeom>
            <a:avLst/>
            <a:gdLst/>
            <a:ahLst/>
            <a:cxnLst/>
            <a:rect l="l" t="t" r="r" b="b"/>
            <a:pathLst>
              <a:path w="608518" h="904554">
                <a:moveTo>
                  <a:pt x="0" y="0"/>
                </a:moveTo>
                <a:lnTo>
                  <a:pt x="608518" y="0"/>
                </a:lnTo>
                <a:lnTo>
                  <a:pt x="608518" y="904554"/>
                </a:lnTo>
                <a:lnTo>
                  <a:pt x="0" y="9045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9" name="Freeform 9"/>
          <p:cNvSpPr/>
          <p:nvPr/>
        </p:nvSpPr>
        <p:spPr>
          <a:xfrm rot="-5400000">
            <a:off x="12149725" y="3935477"/>
            <a:ext cx="608518" cy="904554"/>
          </a:xfrm>
          <a:custGeom>
            <a:avLst/>
            <a:gdLst/>
            <a:ahLst/>
            <a:cxnLst/>
            <a:rect l="l" t="t" r="r" b="b"/>
            <a:pathLst>
              <a:path w="608518" h="904554">
                <a:moveTo>
                  <a:pt x="0" y="0"/>
                </a:moveTo>
                <a:lnTo>
                  <a:pt x="608518" y="0"/>
                </a:lnTo>
                <a:lnTo>
                  <a:pt x="608518" y="904554"/>
                </a:lnTo>
                <a:lnTo>
                  <a:pt x="0" y="9045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10" name="Freeform 10"/>
          <p:cNvSpPr/>
          <p:nvPr/>
        </p:nvSpPr>
        <p:spPr>
          <a:xfrm rot="-5400000">
            <a:off x="12632820" y="3935477"/>
            <a:ext cx="608518" cy="904554"/>
          </a:xfrm>
          <a:custGeom>
            <a:avLst/>
            <a:gdLst/>
            <a:ahLst/>
            <a:cxnLst/>
            <a:rect l="l" t="t" r="r" b="b"/>
            <a:pathLst>
              <a:path w="608518" h="904554">
                <a:moveTo>
                  <a:pt x="0" y="0"/>
                </a:moveTo>
                <a:lnTo>
                  <a:pt x="608518" y="0"/>
                </a:lnTo>
                <a:lnTo>
                  <a:pt x="608518" y="904554"/>
                </a:lnTo>
                <a:lnTo>
                  <a:pt x="0" y="9045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11" name="Freeform 11"/>
          <p:cNvSpPr/>
          <p:nvPr/>
        </p:nvSpPr>
        <p:spPr>
          <a:xfrm>
            <a:off x="682497" y="704856"/>
            <a:ext cx="8078190" cy="5385460"/>
          </a:xfrm>
          <a:custGeom>
            <a:avLst/>
            <a:gdLst/>
            <a:ahLst/>
            <a:cxnLst/>
            <a:rect l="l" t="t" r="r" b="b"/>
            <a:pathLst>
              <a:path w="8078190" h="5385460">
                <a:moveTo>
                  <a:pt x="0" y="0"/>
                </a:moveTo>
                <a:lnTo>
                  <a:pt x="8078190" y="0"/>
                </a:lnTo>
                <a:lnTo>
                  <a:pt x="8078190" y="5385460"/>
                </a:lnTo>
                <a:lnTo>
                  <a:pt x="0" y="53854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12" name="Freeform 12"/>
          <p:cNvSpPr/>
          <p:nvPr/>
        </p:nvSpPr>
        <p:spPr>
          <a:xfrm rot="-5400000">
            <a:off x="4386514" y="5726092"/>
            <a:ext cx="608518" cy="904554"/>
          </a:xfrm>
          <a:custGeom>
            <a:avLst/>
            <a:gdLst/>
            <a:ahLst/>
            <a:cxnLst/>
            <a:rect l="l" t="t" r="r" b="b"/>
            <a:pathLst>
              <a:path w="608518" h="904554">
                <a:moveTo>
                  <a:pt x="0" y="0"/>
                </a:moveTo>
                <a:lnTo>
                  <a:pt x="608518" y="0"/>
                </a:lnTo>
                <a:lnTo>
                  <a:pt x="608518" y="904554"/>
                </a:lnTo>
                <a:lnTo>
                  <a:pt x="0" y="9045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13" name="Freeform 13"/>
          <p:cNvSpPr/>
          <p:nvPr/>
        </p:nvSpPr>
        <p:spPr>
          <a:xfrm rot="-5400000">
            <a:off x="4869610" y="5726092"/>
            <a:ext cx="608518" cy="904554"/>
          </a:xfrm>
          <a:custGeom>
            <a:avLst/>
            <a:gdLst/>
            <a:ahLst/>
            <a:cxnLst/>
            <a:rect l="l" t="t" r="r" b="b"/>
            <a:pathLst>
              <a:path w="608518" h="904554">
                <a:moveTo>
                  <a:pt x="0" y="0"/>
                </a:moveTo>
                <a:lnTo>
                  <a:pt x="608517" y="0"/>
                </a:lnTo>
                <a:lnTo>
                  <a:pt x="608517" y="904554"/>
                </a:lnTo>
                <a:lnTo>
                  <a:pt x="0" y="9045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14" name="Freeform 14"/>
          <p:cNvSpPr/>
          <p:nvPr/>
        </p:nvSpPr>
        <p:spPr>
          <a:xfrm rot="-5400000">
            <a:off x="5321886" y="5726092"/>
            <a:ext cx="608518" cy="904554"/>
          </a:xfrm>
          <a:custGeom>
            <a:avLst/>
            <a:gdLst/>
            <a:ahLst/>
            <a:cxnLst/>
            <a:rect l="l" t="t" r="r" b="b"/>
            <a:pathLst>
              <a:path w="608518" h="904554">
                <a:moveTo>
                  <a:pt x="0" y="0"/>
                </a:moveTo>
                <a:lnTo>
                  <a:pt x="608518" y="0"/>
                </a:lnTo>
                <a:lnTo>
                  <a:pt x="608518" y="904554"/>
                </a:lnTo>
                <a:lnTo>
                  <a:pt x="0" y="9045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 noProof="1"/>
          </a:p>
        </p:txBody>
      </p:sp>
      <p:sp>
        <p:nvSpPr>
          <p:cNvPr id="15" name="TextBox 15"/>
          <p:cNvSpPr txBox="1"/>
          <p:nvPr/>
        </p:nvSpPr>
        <p:spPr>
          <a:xfrm>
            <a:off x="9364888" y="1121171"/>
            <a:ext cx="6524264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9"/>
              </a:lnSpc>
            </a:pPr>
            <a:r>
              <a:rPr lang="uk-UA" sz="3600" u="sng" noProof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8"/>
              </a:rPr>
              <a:t>Посилання </a:t>
            </a:r>
            <a:r>
              <a:rPr lang="uk-UA" sz="4000" u="sng" noProof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8"/>
              </a:rPr>
              <a:t>на</a:t>
            </a:r>
            <a:r>
              <a:rPr lang="uk-UA" sz="3600" u="sng" noProof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8"/>
              </a:rPr>
              <a:t> GIthub</a:t>
            </a:r>
            <a:endParaRPr lang="uk-UA" sz="3600" u="sng" noProof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05178" y="7004002"/>
            <a:ext cx="7035212" cy="3200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uk-UA" sz="10400" b="1" noProof="1">
                <a:solidFill>
                  <a:srgbClr val="BDFF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THANK YOU</a:t>
            </a:r>
          </a:p>
        </p:txBody>
      </p:sp>
      <p:pic>
        <p:nvPicPr>
          <p:cNvPr id="18" name="Рисунок 17" descr="Зображення, що містить текст, Графіка, графічний дизайн, знімок екрана&#10;&#10;Вміст на основі ШІ може бути неправильним.">
            <a:extLst>
              <a:ext uri="{FF2B5EF4-FFF2-40B4-BE49-F238E27FC236}">
                <a16:creationId xmlns:a16="http://schemas.microsoft.com/office/drawing/2014/main" id="{85D121B7-9D7E-FDC3-8393-5A600C6B70E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0" y="725750"/>
            <a:ext cx="2243590" cy="29420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A303BDC-E83B-6511-E780-5A5B158ADC7C}"/>
              </a:ext>
            </a:extLst>
          </p:cNvPr>
          <p:cNvSpPr txBox="1"/>
          <p:nvPr/>
        </p:nvSpPr>
        <p:spPr>
          <a:xfrm>
            <a:off x="9364888" y="1965578"/>
            <a:ext cx="5943600" cy="644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4539"/>
              </a:lnSpc>
            </a:pPr>
            <a:r>
              <a:rPr lang="uk-UA" sz="3600" u="sng" noProof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10"/>
              </a:rPr>
              <a:t>Посилання на трейлер</a:t>
            </a:r>
            <a:endParaRPr lang="uk-UA" sz="3600" u="sng" noProof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569</Words>
  <Application>Microsoft Office PowerPoint</Application>
  <PresentationFormat>Довільний</PresentationFormat>
  <Paragraphs>51</Paragraphs>
  <Slides>9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9</vt:i4>
      </vt:variant>
    </vt:vector>
  </HeadingPairs>
  <TitlesOfParts>
    <vt:vector size="14" baseType="lpstr">
      <vt:lpstr>Calibri</vt:lpstr>
      <vt:lpstr>Open Sans</vt:lpstr>
      <vt:lpstr>Open Sans Bold</vt:lpstr>
      <vt:lpstr>Arial</vt:lpstr>
      <vt:lpstr>Office Theme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Black Modern Game Presentation</dc:title>
  <dc:creator>віталік котигорох</dc:creator>
  <cp:lastModifiedBy>Бєглов Антон Віталійович</cp:lastModifiedBy>
  <cp:revision>4</cp:revision>
  <dcterms:created xsi:type="dcterms:W3CDTF">2006-08-16T00:00:00Z</dcterms:created>
  <dcterms:modified xsi:type="dcterms:W3CDTF">2025-12-09T16:33:40Z</dcterms:modified>
  <dc:identifier>DAG7BY0cfXs</dc:identifier>
</cp:coreProperties>
</file>